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11"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79" r:id="rId11"/>
    <p:sldId id="266" r:id="rId12"/>
    <p:sldId id="267" r:id="rId13"/>
    <p:sldId id="268" r:id="rId14"/>
    <p:sldId id="269" r:id="rId15"/>
    <p:sldId id="270" r:id="rId16"/>
    <p:sldId id="271" r:id="rId17"/>
    <p:sldId id="272" r:id="rId18"/>
    <p:sldId id="291" r:id="rId19"/>
    <p:sldId id="292" r:id="rId20"/>
    <p:sldId id="294" r:id="rId21"/>
    <p:sldId id="295" r:id="rId22"/>
    <p:sldId id="273" r:id="rId23"/>
    <p:sldId id="274" r:id="rId24"/>
    <p:sldId id="296" r:id="rId25"/>
    <p:sldId id="300" r:id="rId26"/>
    <p:sldId id="301" r:id="rId27"/>
    <p:sldId id="302" r:id="rId28"/>
    <p:sldId id="275" r:id="rId29"/>
    <p:sldId id="288" r:id="rId30"/>
    <p:sldId id="276" r:id="rId31"/>
    <p:sldId id="304" r:id="rId32"/>
    <p:sldId id="289" r:id="rId33"/>
    <p:sldId id="290" r:id="rId34"/>
    <p:sldId id="303" r:id="rId35"/>
    <p:sldId id="2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94660"/>
  </p:normalViewPr>
  <p:slideViewPr>
    <p:cSldViewPr snapToGrid="0">
      <p:cViewPr varScale="1">
        <p:scale>
          <a:sx n="70" d="100"/>
          <a:sy n="70"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FCEA8-89F6-4947-A8E3-510E72A93657}" type="datetimeFigureOut">
              <a:rPr lang="en-US" smtClean="0"/>
              <a:t>6/2/2020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4DF9F-4B36-4F5F-B9BC-E64381714A5B}" type="slidenum">
              <a:rPr lang="en-US" smtClean="0"/>
              <a:t>‹#›</a:t>
            </a:fld>
            <a:endParaRPr lang="en-US"/>
          </a:p>
        </p:txBody>
      </p:sp>
    </p:spTree>
    <p:extLst>
      <p:ext uri="{BB962C8B-B14F-4D97-AF65-F5344CB8AC3E}">
        <p14:creationId xmlns:p14="http://schemas.microsoft.com/office/powerpoint/2010/main" val="282235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4DF9F-4B36-4F5F-B9BC-E64381714A5B}" type="slidenum">
              <a:rPr lang="en-US" smtClean="0"/>
              <a:t>7</a:t>
            </a:fld>
            <a:endParaRPr lang="en-US"/>
          </a:p>
        </p:txBody>
      </p:sp>
    </p:spTree>
    <p:extLst>
      <p:ext uri="{BB962C8B-B14F-4D97-AF65-F5344CB8AC3E}">
        <p14:creationId xmlns:p14="http://schemas.microsoft.com/office/powerpoint/2010/main" val="357809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4DF9F-4B36-4F5F-B9BC-E64381714A5B}" type="slidenum">
              <a:rPr lang="en-US" smtClean="0"/>
              <a:t>12</a:t>
            </a:fld>
            <a:endParaRPr lang="en-US"/>
          </a:p>
        </p:txBody>
      </p:sp>
    </p:spTree>
    <p:extLst>
      <p:ext uri="{BB962C8B-B14F-4D97-AF65-F5344CB8AC3E}">
        <p14:creationId xmlns:p14="http://schemas.microsoft.com/office/powerpoint/2010/main" val="3055594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52CB760-EE41-4477-9535-CBA6F359359E}"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277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273969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948743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2452965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E58A2D-B5B2-42DE-8C71-44FBAB76FB48}"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CB760-EE41-4477-9535-CBA6F359359E}"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046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E58A2D-B5B2-42DE-8C71-44FBAB76FB48}"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40000763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E58A2D-B5B2-42DE-8C71-44FBAB76FB48}" type="datetimeFigureOut">
              <a:rPr lang="en-US" smtClean="0"/>
              <a:t>6/2/2020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8607014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E58A2D-B5B2-42DE-8C71-44FBAB76FB48}" type="datetimeFigureOut">
              <a:rPr lang="en-US" smtClean="0"/>
              <a:t>6/2/2020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1611463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E58A2D-B5B2-42DE-8C71-44FBAB76FB48}" type="datetimeFigureOut">
              <a:rPr lang="en-US" smtClean="0"/>
              <a:t>6/2/2020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1149545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E58A2D-B5B2-42DE-8C71-44FBAB76FB48}"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286455407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E58A2D-B5B2-42DE-8C71-44FBAB76FB48}"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52CB760-EE41-4477-9535-CBA6F359359E}" type="slidenum">
              <a:rPr lang="en-US" smtClean="0"/>
              <a:t>‹#›</a:t>
            </a:fld>
            <a:endParaRPr lang="en-US"/>
          </a:p>
        </p:txBody>
      </p:sp>
    </p:spTree>
    <p:extLst>
      <p:ext uri="{BB962C8B-B14F-4D97-AF65-F5344CB8AC3E}">
        <p14:creationId xmlns:p14="http://schemas.microsoft.com/office/powerpoint/2010/main" val="236937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0E58A2D-B5B2-42DE-8C71-44FBAB76FB48}" type="datetimeFigureOut">
              <a:rPr lang="en-US" smtClean="0"/>
              <a:t>6/2/2020</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52CB760-EE41-4477-9535-CBA6F359359E}" type="slidenum">
              <a:rPr lang="en-US" smtClean="0"/>
              <a:t>‹#›</a:t>
            </a:fld>
            <a:endParaRPr lang="en-US"/>
          </a:p>
        </p:txBody>
      </p:sp>
    </p:spTree>
    <p:extLst>
      <p:ext uri="{BB962C8B-B14F-4D97-AF65-F5344CB8AC3E}">
        <p14:creationId xmlns:p14="http://schemas.microsoft.com/office/powerpoint/2010/main" val="993551740"/>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437" y="354842"/>
            <a:ext cx="8628846" cy="1173707"/>
          </a:xfrm>
        </p:spPr>
        <p:txBody>
          <a:bodyPr/>
          <a:lstStyle/>
          <a:p>
            <a:pPr algn="ctr"/>
            <a:r>
              <a:rPr lang="en-US" sz="3600" dirty="0" smtClean="0">
                <a:solidFill>
                  <a:schemeClr val="bg1"/>
                </a:solidFill>
                <a:latin typeface="Arial" panose="020B0604020202020204" pitchFamily="34" charset="0"/>
                <a:cs typeface="Arial" panose="020B0604020202020204" pitchFamily="34" charset="0"/>
              </a:rPr>
              <a:t>CSE-499(Final Defense</a:t>
            </a:r>
            <a:r>
              <a:rPr lang="en-US" sz="3600" dirty="0">
                <a:solidFill>
                  <a:schemeClr val="bg1"/>
                </a:solidFill>
                <a:latin typeface="Arial" panose="020B0604020202020204" pitchFamily="34" charset="0"/>
                <a:cs typeface="Arial" panose="020B0604020202020204" pitchFamily="34" charset="0"/>
              </a:rPr>
              <a:t>) Presentation Slides</a:t>
            </a:r>
          </a:p>
        </p:txBody>
      </p:sp>
      <p:sp>
        <p:nvSpPr>
          <p:cNvPr id="3" name="Subtitle 2"/>
          <p:cNvSpPr>
            <a:spLocks noGrp="1"/>
          </p:cNvSpPr>
          <p:nvPr>
            <p:ph type="subTitle" idx="1"/>
          </p:nvPr>
        </p:nvSpPr>
        <p:spPr>
          <a:xfrm>
            <a:off x="1507066" y="1687132"/>
            <a:ext cx="9465733" cy="4590838"/>
          </a:xfrm>
        </p:spPr>
        <p:txBody>
          <a:bodyPr>
            <a:normAutofit/>
          </a:bodyPr>
          <a:lstStyle/>
          <a:p>
            <a:pPr algn="l"/>
            <a:r>
              <a:rPr lang="en-US" sz="2000" dirty="0" smtClean="0"/>
              <a:t> </a:t>
            </a:r>
            <a:r>
              <a:rPr lang="en-US" sz="2000" dirty="0" smtClean="0">
                <a:solidFill>
                  <a:schemeClr val="bg1"/>
                </a:solidFill>
              </a:rPr>
              <a:t>Supervised </a:t>
            </a:r>
            <a:r>
              <a:rPr lang="en-US" sz="2000" dirty="0">
                <a:solidFill>
                  <a:schemeClr val="bg1"/>
                </a:solidFill>
              </a:rPr>
              <a:t>By:</a:t>
            </a:r>
          </a:p>
          <a:p>
            <a:pPr algn="l"/>
            <a:r>
              <a:rPr lang="en-US" sz="2000" dirty="0">
                <a:solidFill>
                  <a:schemeClr val="bg1"/>
                </a:solidFill>
              </a:rPr>
              <a:t> </a:t>
            </a:r>
            <a:r>
              <a:rPr lang="en-US" sz="2000" dirty="0" smtClean="0">
                <a:solidFill>
                  <a:schemeClr val="bg1"/>
                </a:solidFill>
              </a:rPr>
              <a:t>Satyaki </a:t>
            </a:r>
            <a:r>
              <a:rPr lang="en-US" sz="2000" dirty="0">
                <a:solidFill>
                  <a:schemeClr val="bg1"/>
                </a:solidFill>
              </a:rPr>
              <a:t>Das</a:t>
            </a:r>
          </a:p>
          <a:p>
            <a:pPr algn="l"/>
            <a:r>
              <a:rPr lang="en-US" sz="2000" dirty="0">
                <a:solidFill>
                  <a:schemeClr val="bg1"/>
                </a:solidFill>
              </a:rPr>
              <a:t> </a:t>
            </a:r>
            <a:r>
              <a:rPr lang="en-US" sz="2000" dirty="0" smtClean="0">
                <a:solidFill>
                  <a:schemeClr val="bg1"/>
                </a:solidFill>
              </a:rPr>
              <a:t>Lecturer</a:t>
            </a:r>
            <a:endParaRPr lang="en-US" sz="2000" dirty="0">
              <a:solidFill>
                <a:schemeClr val="bg1"/>
              </a:solidFill>
            </a:endParaRPr>
          </a:p>
          <a:p>
            <a:pPr algn="l"/>
            <a:r>
              <a:rPr lang="en-US" sz="2000" dirty="0">
                <a:solidFill>
                  <a:schemeClr val="bg1"/>
                </a:solidFill>
              </a:rPr>
              <a:t> </a:t>
            </a:r>
            <a:r>
              <a:rPr lang="en-US" sz="2000" dirty="0" smtClean="0">
                <a:solidFill>
                  <a:schemeClr val="bg1"/>
                </a:solidFill>
              </a:rPr>
              <a:t>University </a:t>
            </a:r>
            <a:r>
              <a:rPr lang="en-US" sz="2000" dirty="0">
                <a:solidFill>
                  <a:schemeClr val="bg1"/>
                </a:solidFill>
              </a:rPr>
              <a:t>of Liberal Arts </a:t>
            </a:r>
            <a:r>
              <a:rPr lang="en-US" sz="2000" dirty="0" smtClean="0">
                <a:solidFill>
                  <a:schemeClr val="bg1"/>
                </a:solidFill>
              </a:rPr>
              <a:t>Bangladesh        </a:t>
            </a:r>
            <a:endParaRPr lang="en-US" sz="2000" dirty="0">
              <a:solidFill>
                <a:schemeClr val="bg1"/>
              </a:solidFill>
            </a:endParaRPr>
          </a:p>
          <a:p>
            <a:pPr algn="ctr"/>
            <a:r>
              <a:rPr lang="en-US" b="1" dirty="0" smtClean="0">
                <a:solidFill>
                  <a:schemeClr val="tx1">
                    <a:lumMod val="75000"/>
                    <a:lumOff val="25000"/>
                  </a:schemeClr>
                </a:solidFill>
              </a:rPr>
              <a:t>                                 </a:t>
            </a:r>
          </a:p>
          <a:p>
            <a:pPr algn="ctr"/>
            <a:r>
              <a:rPr lang="en-US" sz="2000" b="1" dirty="0">
                <a:solidFill>
                  <a:schemeClr val="tx1">
                    <a:lumMod val="75000"/>
                    <a:lumOff val="25000"/>
                  </a:schemeClr>
                </a:solidFill>
              </a:rPr>
              <a:t> </a:t>
            </a:r>
            <a:r>
              <a:rPr lang="en-US" sz="2000" b="1" dirty="0" smtClean="0">
                <a:solidFill>
                  <a:schemeClr val="tx1">
                    <a:lumMod val="75000"/>
                    <a:lumOff val="25000"/>
                  </a:schemeClr>
                </a:solidFill>
              </a:rPr>
              <a:t> </a:t>
            </a:r>
            <a:r>
              <a:rPr lang="en-US" sz="2000" b="1" dirty="0" smtClean="0">
                <a:solidFill>
                  <a:schemeClr val="bg1"/>
                </a:solidFill>
              </a:rPr>
              <a:t>Submitted </a:t>
            </a:r>
            <a:r>
              <a:rPr lang="en-US" sz="2000" b="1" dirty="0">
                <a:solidFill>
                  <a:schemeClr val="bg1"/>
                </a:solidFill>
              </a:rPr>
              <a:t>By</a:t>
            </a:r>
            <a:r>
              <a:rPr lang="en-US" sz="2000" b="1" dirty="0" smtClean="0">
                <a:solidFill>
                  <a:schemeClr val="bg1"/>
                </a:solidFill>
              </a:rPr>
              <a:t>:</a:t>
            </a:r>
            <a:endParaRPr lang="en-US" sz="2000" b="1" dirty="0">
              <a:solidFill>
                <a:schemeClr val="bg1"/>
              </a:solidFill>
            </a:endParaRPr>
          </a:p>
          <a:p>
            <a:pPr algn="ctr"/>
            <a:r>
              <a:rPr lang="en-US" sz="2000" dirty="0">
                <a:solidFill>
                  <a:schemeClr val="bg1"/>
                </a:solidFill>
              </a:rPr>
              <a:t>        </a:t>
            </a:r>
            <a:r>
              <a:rPr lang="en-US" sz="2000" dirty="0" smtClean="0">
                <a:solidFill>
                  <a:schemeClr val="bg1"/>
                </a:solidFill>
              </a:rPr>
              <a:t>     Name</a:t>
            </a:r>
            <a:r>
              <a:rPr lang="en-US" sz="2000" dirty="0">
                <a:solidFill>
                  <a:schemeClr val="bg1"/>
                </a:solidFill>
              </a:rPr>
              <a:t>: Md. </a:t>
            </a:r>
            <a:r>
              <a:rPr lang="en-US" sz="2000" dirty="0" smtClean="0">
                <a:solidFill>
                  <a:schemeClr val="bg1"/>
                </a:solidFill>
              </a:rPr>
              <a:t>Meshkat</a:t>
            </a:r>
            <a:endParaRPr lang="en-US" sz="2000" dirty="0">
              <a:solidFill>
                <a:schemeClr val="bg1"/>
              </a:solidFill>
            </a:endParaRPr>
          </a:p>
          <a:p>
            <a:pPr algn="ctr"/>
            <a:r>
              <a:rPr lang="en-US" sz="2000" dirty="0" smtClean="0">
                <a:solidFill>
                  <a:schemeClr val="bg1"/>
                </a:solidFill>
              </a:rPr>
              <a:t>ID</a:t>
            </a:r>
            <a:r>
              <a:rPr lang="en-US" sz="2000" dirty="0">
                <a:solidFill>
                  <a:schemeClr val="bg1"/>
                </a:solidFill>
              </a:rPr>
              <a:t>: 162014015</a:t>
            </a:r>
          </a:p>
          <a:p>
            <a:pPr algn="ctr"/>
            <a:r>
              <a:rPr lang="en-US" sz="2000" dirty="0">
                <a:solidFill>
                  <a:schemeClr val="bg1"/>
                </a:solidFill>
              </a:rPr>
              <a:t>   </a:t>
            </a:r>
            <a:r>
              <a:rPr lang="en-US" sz="2000" dirty="0" smtClean="0">
                <a:solidFill>
                  <a:schemeClr val="bg1"/>
                </a:solidFill>
              </a:rPr>
              <a:t>                                                     Computer </a:t>
            </a:r>
            <a:r>
              <a:rPr lang="en-US" sz="2000" dirty="0">
                <a:solidFill>
                  <a:schemeClr val="bg1"/>
                </a:solidFill>
              </a:rPr>
              <a:t>Science And Engineering Dept.</a:t>
            </a:r>
          </a:p>
          <a:p>
            <a:pPr algn="l"/>
            <a:endParaRPr lang="en-US" dirty="0"/>
          </a:p>
        </p:txBody>
      </p:sp>
    </p:spTree>
    <p:extLst>
      <p:ext uri="{BB962C8B-B14F-4D97-AF65-F5344CB8AC3E}">
        <p14:creationId xmlns:p14="http://schemas.microsoft.com/office/powerpoint/2010/main" val="33660651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9492" y="609600"/>
            <a:ext cx="9471547" cy="700585"/>
          </a:xfrm>
        </p:spPr>
        <p:txBody>
          <a:bodyPr/>
          <a:lstStyle/>
          <a:p>
            <a:pPr algn="ctr"/>
            <a:r>
              <a:rPr lang="en-US" dirty="0" smtClean="0"/>
              <a:t> </a:t>
            </a:r>
            <a:r>
              <a:rPr lang="en-US" dirty="0" smtClean="0">
                <a:solidFill>
                  <a:srgbClr val="92D050"/>
                </a:solidFill>
              </a:rPr>
              <a:t>Comparison of LARAVEL</a:t>
            </a:r>
            <a:endParaRPr lang="en-US" dirty="0">
              <a:solidFill>
                <a:srgbClr val="92D05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415" y="1610437"/>
            <a:ext cx="10143699" cy="4107976"/>
          </a:xfrm>
        </p:spPr>
      </p:pic>
      <p:sp>
        <p:nvSpPr>
          <p:cNvPr id="5" name="TextBox 4"/>
          <p:cNvSpPr txBox="1"/>
          <p:nvPr/>
        </p:nvSpPr>
        <p:spPr>
          <a:xfrm>
            <a:off x="2497540" y="5718413"/>
            <a:ext cx="7219666"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 Compare of different framework in Bangladesh.</a:t>
            </a:r>
            <a:endParaRPr lang="en-GB"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99586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946" y="391886"/>
            <a:ext cx="8993854" cy="1001485"/>
          </a:xfrm>
        </p:spPr>
        <p:txBody>
          <a:bodyPr/>
          <a:lstStyle/>
          <a:p>
            <a:pPr algn="ctr"/>
            <a:r>
              <a:rPr lang="en-US" dirty="0" smtClean="0"/>
              <a:t>       </a:t>
            </a:r>
            <a:r>
              <a:rPr lang="en-US" dirty="0" smtClean="0">
                <a:solidFill>
                  <a:srgbClr val="92D050"/>
                </a:solidFill>
              </a:rPr>
              <a:t>Implemented Work:</a:t>
            </a:r>
            <a:endParaRPr lang="en-US" dirty="0">
              <a:solidFill>
                <a:srgbClr val="92D050"/>
              </a:solidFill>
            </a:endParaRPr>
          </a:p>
        </p:txBody>
      </p:sp>
      <p:sp>
        <p:nvSpPr>
          <p:cNvPr id="8" name="Rectangle 7"/>
          <p:cNvSpPr/>
          <p:nvPr/>
        </p:nvSpPr>
        <p:spPr>
          <a:xfrm>
            <a:off x="3208957" y="5934180"/>
            <a:ext cx="5370285" cy="369332"/>
          </a:xfrm>
          <a:prstGeom prst="rect">
            <a:avLst/>
          </a:prstGeom>
        </p:spPr>
        <p:txBody>
          <a:bodyPr wrap="square">
            <a:spAutoFit/>
          </a:bodyPr>
          <a:lstStyle/>
          <a:p>
            <a:pPr algn="ctr"/>
            <a:r>
              <a:rPr lang="en-GB" b="1" dirty="0" smtClean="0">
                <a:latin typeface="Times New Roman" panose="02020603050405020304" pitchFamily="18" charset="0"/>
                <a:cs typeface="Times New Roman" panose="02020603050405020304" pitchFamily="18" charset="0"/>
              </a:rPr>
              <a:t>Figure-2: First Look </a:t>
            </a:r>
            <a:r>
              <a:rPr lang="en-GB" b="1" dirty="0">
                <a:latin typeface="Times New Roman" panose="02020603050405020304" pitchFamily="18" charset="0"/>
                <a:cs typeface="Times New Roman" panose="02020603050405020304" pitchFamily="18" charset="0"/>
              </a:rPr>
              <a:t>designed for </a:t>
            </a:r>
            <a:r>
              <a:rPr lang="en-GB" b="1" dirty="0" smtClean="0">
                <a:latin typeface="Times New Roman" panose="02020603050405020304" pitchFamily="18" charset="0"/>
                <a:cs typeface="Times New Roman" panose="02020603050405020304" pitchFamily="18" charset="0"/>
              </a:rPr>
              <a:t>Food Lover</a:t>
            </a:r>
            <a:r>
              <a:rPr lang="en-GB" b="1" dirty="0">
                <a:latin typeface="Times New Roman" panose="02020603050405020304" pitchFamily="18" charset="0"/>
                <a:cs typeface="Times New Roman" panose="02020603050405020304" pitchFamily="18" charset="0"/>
              </a:rPr>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2861" y="1555846"/>
            <a:ext cx="8312940" cy="4107975"/>
          </a:xfrm>
        </p:spPr>
      </p:pic>
    </p:spTree>
    <p:extLst>
      <p:ext uri="{BB962C8B-B14F-4D97-AF65-F5344CB8AC3E}">
        <p14:creationId xmlns:p14="http://schemas.microsoft.com/office/powerpoint/2010/main" val="4085043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542" y="348343"/>
            <a:ext cx="7489371" cy="1175657"/>
          </a:xfrm>
        </p:spPr>
        <p:txBody>
          <a:bodyPr>
            <a:normAutofit/>
          </a:bodyPr>
          <a:lstStyle/>
          <a:p>
            <a:pPr algn="ctr"/>
            <a:r>
              <a:rPr lang="en-US" dirty="0">
                <a:solidFill>
                  <a:srgbClr val="92D050"/>
                </a:solidFill>
              </a:rPr>
              <a:t>Implemented </a:t>
            </a:r>
            <a:r>
              <a:rPr lang="en-US" dirty="0" smtClean="0">
                <a:solidFill>
                  <a:srgbClr val="92D050"/>
                </a:solidFill>
              </a:rPr>
              <a:t>Work</a:t>
            </a:r>
            <a:r>
              <a:rPr lang="en-US" dirty="0">
                <a:solidFill>
                  <a:srgbClr val="92D050"/>
                </a:solidFill>
              </a:rPr>
              <a:t> cont'd</a:t>
            </a:r>
          </a:p>
        </p:txBody>
      </p:sp>
      <p:pic>
        <p:nvPicPr>
          <p:cNvPr id="4" name="Content Placeholder 3"/>
          <p:cNvPicPr>
            <a:picLocks noGrp="1" noChangeAspect="1"/>
          </p:cNvPicPr>
          <p:nvPr>
            <p:ph idx="1"/>
          </p:nvPr>
        </p:nvPicPr>
        <p:blipFill>
          <a:blip r:embed="rId3"/>
          <a:stretch>
            <a:fillRect/>
          </a:stretch>
        </p:blipFill>
        <p:spPr>
          <a:xfrm>
            <a:off x="1201004" y="1524000"/>
            <a:ext cx="9812740" cy="3985146"/>
          </a:xfrm>
          <a:prstGeom prst="rect">
            <a:avLst/>
          </a:prstGeom>
        </p:spPr>
      </p:pic>
      <p:sp>
        <p:nvSpPr>
          <p:cNvPr id="3" name="TextBox 2"/>
          <p:cNvSpPr txBox="1"/>
          <p:nvPr/>
        </p:nvSpPr>
        <p:spPr>
          <a:xfrm>
            <a:off x="3138985" y="5882185"/>
            <a:ext cx="5568287" cy="369332"/>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Figure-3: Service section design </a:t>
            </a:r>
            <a:r>
              <a:rPr lang="en-GB" b="1" dirty="0">
                <a:latin typeface="Times New Roman" panose="02020603050405020304" pitchFamily="18" charset="0"/>
                <a:cs typeface="Times New Roman" panose="02020603050405020304" pitchFamily="18" charset="0"/>
              </a:rPr>
              <a:t>for Food Lover.</a:t>
            </a:r>
          </a:p>
        </p:txBody>
      </p:sp>
    </p:spTree>
    <p:extLst>
      <p:ext uri="{BB962C8B-B14F-4D97-AF65-F5344CB8AC3E}">
        <p14:creationId xmlns:p14="http://schemas.microsoft.com/office/powerpoint/2010/main" val="1575257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614" y="664191"/>
            <a:ext cx="9875520" cy="1069075"/>
          </a:xfrm>
        </p:spPr>
        <p:txBody>
          <a:bodyPr>
            <a:normAutofit/>
          </a:bodyPr>
          <a:lstStyle/>
          <a:p>
            <a:pPr algn="ctr"/>
            <a:r>
              <a:rPr lang="en-US" dirty="0">
                <a:solidFill>
                  <a:srgbClr val="92D050"/>
                </a:solidFill>
              </a:rPr>
              <a:t>Implemented Work cont'd</a:t>
            </a:r>
            <a:endParaRPr lang="en-US" sz="2400" dirty="0">
              <a:solidFill>
                <a:srgbClr val="92D050"/>
              </a:solidFill>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2006221" y="1569493"/>
            <a:ext cx="8693624" cy="4230806"/>
          </a:xfrm>
          <a:prstGeom prst="rect">
            <a:avLst/>
          </a:prstGeom>
        </p:spPr>
      </p:pic>
      <p:sp>
        <p:nvSpPr>
          <p:cNvPr id="3" name="TextBox 2"/>
          <p:cNvSpPr txBox="1"/>
          <p:nvPr/>
        </p:nvSpPr>
        <p:spPr>
          <a:xfrm>
            <a:off x="3029803" y="5800299"/>
            <a:ext cx="5895832" cy="369332"/>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Figure-4: About </a:t>
            </a:r>
            <a:r>
              <a:rPr lang="en-GB" b="1" dirty="0">
                <a:latin typeface="Times New Roman" panose="02020603050405020304" pitchFamily="18" charset="0"/>
                <a:cs typeface="Times New Roman" panose="02020603050405020304" pitchFamily="18" charset="0"/>
              </a:rPr>
              <a:t>section design for Food Lover.</a:t>
            </a:r>
          </a:p>
        </p:txBody>
      </p:sp>
    </p:spTree>
    <p:extLst>
      <p:ext uri="{BB962C8B-B14F-4D97-AF65-F5344CB8AC3E}">
        <p14:creationId xmlns:p14="http://schemas.microsoft.com/office/powerpoint/2010/main" val="1202425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5" y="486597"/>
            <a:ext cx="6186336" cy="2489201"/>
          </a:xfrm>
        </p:spPr>
        <p:txBody>
          <a:bodyPr/>
          <a:lstStyle/>
          <a:p>
            <a:endParaRPr lang="en-US" sz="1800" dirty="0"/>
          </a:p>
        </p:txBody>
      </p:sp>
      <p:sp>
        <p:nvSpPr>
          <p:cNvPr id="4" name="Text Placeholder 3"/>
          <p:cNvSpPr>
            <a:spLocks noGrp="1"/>
          </p:cNvSpPr>
          <p:nvPr>
            <p:ph type="body" sz="half" idx="2"/>
          </p:nvPr>
        </p:nvSpPr>
        <p:spPr>
          <a:xfrm>
            <a:off x="391885" y="3299958"/>
            <a:ext cx="6186336" cy="2773296"/>
          </a:xfrm>
        </p:spPr>
        <p:txBody>
          <a:bodyPr>
            <a:normAutofit/>
          </a:bodyPr>
          <a:lstStyle/>
          <a:p>
            <a:endParaRPr lang="en-US" sz="1800" dirty="0"/>
          </a:p>
        </p:txBody>
      </p:sp>
      <p:pic>
        <p:nvPicPr>
          <p:cNvPr id="11" name="Content Placeholder 1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41994" y="1096112"/>
            <a:ext cx="5172502" cy="3759372"/>
          </a:xfr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5" y="3299958"/>
            <a:ext cx="6179609" cy="277329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5" y="508371"/>
            <a:ext cx="6179609" cy="2467427"/>
          </a:xfrm>
          <a:prstGeom prst="rect">
            <a:avLst/>
          </a:prstGeom>
        </p:spPr>
      </p:pic>
      <p:sp>
        <p:nvSpPr>
          <p:cNvPr id="15" name="TextBox 14"/>
          <p:cNvSpPr txBox="1"/>
          <p:nvPr/>
        </p:nvSpPr>
        <p:spPr>
          <a:xfrm>
            <a:off x="7137779" y="4981433"/>
            <a:ext cx="4339988"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Figure-5: full view of about page.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2421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27713"/>
            <a:ext cx="9875520" cy="918950"/>
          </a:xfrm>
        </p:spPr>
        <p:txBody>
          <a:bodyPr/>
          <a:lstStyle/>
          <a:p>
            <a:pPr algn="ctr"/>
            <a:r>
              <a:rPr lang="en-US" dirty="0">
                <a:solidFill>
                  <a:srgbClr val="92D050"/>
                </a:solidFill>
              </a:rPr>
              <a:t>Implemented Work cont'd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637731"/>
            <a:ext cx="9872663" cy="4053385"/>
          </a:xfrm>
        </p:spPr>
      </p:pic>
      <p:sp>
        <p:nvSpPr>
          <p:cNvPr id="5" name="TextBox 4"/>
          <p:cNvSpPr txBox="1"/>
          <p:nvPr/>
        </p:nvSpPr>
        <p:spPr>
          <a:xfrm>
            <a:off x="2975213" y="5882184"/>
            <a:ext cx="5977718" cy="369332"/>
          </a:xfrm>
          <a:prstGeom prst="rect">
            <a:avLst/>
          </a:prstGeom>
          <a:noFill/>
        </p:spPr>
        <p:txBody>
          <a:bodyPr wrap="square" rtlCol="0">
            <a:spAutoFit/>
          </a:bodyPr>
          <a:lstStyle/>
          <a:p>
            <a:r>
              <a:rPr lang="en-GB" b="1" dirty="0" smtClean="0">
                <a:latin typeface="Times New Roman" panose="02020603050405020304" pitchFamily="18" charset="0"/>
                <a:cs typeface="Times New Roman" panose="02020603050405020304" pitchFamily="18" charset="0"/>
              </a:rPr>
              <a:t>            Figure-6: Review </a:t>
            </a:r>
            <a:r>
              <a:rPr lang="en-GB" b="1" dirty="0">
                <a:latin typeface="Times New Roman" panose="02020603050405020304" pitchFamily="18" charset="0"/>
                <a:cs typeface="Times New Roman" panose="02020603050405020304" pitchFamily="18" charset="0"/>
              </a:rPr>
              <a:t>section design for Food Lover</a:t>
            </a:r>
            <a:endParaRPr lang="en-US" dirty="0"/>
          </a:p>
        </p:txBody>
      </p:sp>
    </p:spTree>
    <p:extLst>
      <p:ext uri="{BB962C8B-B14F-4D97-AF65-F5344CB8AC3E}">
        <p14:creationId xmlns:p14="http://schemas.microsoft.com/office/powerpoint/2010/main" val="4122758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13899"/>
            <a:ext cx="9875520" cy="736979"/>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255594"/>
            <a:ext cx="9994938" cy="4299046"/>
          </a:xfrm>
        </p:spPr>
      </p:pic>
      <p:sp>
        <p:nvSpPr>
          <p:cNvPr id="7" name="TextBox 6"/>
          <p:cNvSpPr txBox="1"/>
          <p:nvPr/>
        </p:nvSpPr>
        <p:spPr>
          <a:xfrm>
            <a:off x="3507475" y="5813946"/>
            <a:ext cx="5718412"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Figure-7: FAQS </a:t>
            </a:r>
            <a:r>
              <a:rPr lang="en-GB" b="1" dirty="0">
                <a:latin typeface="Times New Roman" panose="02020603050405020304" pitchFamily="18" charset="0"/>
                <a:cs typeface="Times New Roman" panose="02020603050405020304" pitchFamily="18" charset="0"/>
              </a:rPr>
              <a:t>section design for Food </a:t>
            </a:r>
            <a:r>
              <a:rPr lang="en-GB" b="1" dirty="0" smtClean="0">
                <a:latin typeface="Times New Roman" panose="02020603050405020304" pitchFamily="18" charset="0"/>
                <a:cs typeface="Times New Roman" panose="02020603050405020304" pitchFamily="18" charset="0"/>
              </a:rPr>
              <a:t>Lover.</a:t>
            </a:r>
            <a:endParaRPr lang="en-US" dirty="0"/>
          </a:p>
          <a:p>
            <a:endParaRPr lang="en-US" dirty="0"/>
          </a:p>
        </p:txBody>
      </p:sp>
    </p:spTree>
    <p:extLst>
      <p:ext uri="{BB962C8B-B14F-4D97-AF65-F5344CB8AC3E}">
        <p14:creationId xmlns:p14="http://schemas.microsoft.com/office/powerpoint/2010/main" val="2439433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397" y="382137"/>
            <a:ext cx="10515600" cy="785072"/>
          </a:xfrm>
        </p:spPr>
        <p:txBody>
          <a:bodyPr/>
          <a:lstStyle/>
          <a:p>
            <a:pPr algn="ctr"/>
            <a:r>
              <a:rPr lang="en-US" dirty="0">
                <a:solidFill>
                  <a:srgbClr val="92D050"/>
                </a:solidFill>
              </a:rPr>
              <a:t>Implemented Work cont'd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8424" y="1392071"/>
            <a:ext cx="9567080" cy="4217159"/>
          </a:xfrm>
        </p:spPr>
      </p:pic>
      <p:sp>
        <p:nvSpPr>
          <p:cNvPr id="8" name="TextBox 7"/>
          <p:cNvSpPr txBox="1"/>
          <p:nvPr/>
        </p:nvSpPr>
        <p:spPr>
          <a:xfrm>
            <a:off x="3016155" y="5834092"/>
            <a:ext cx="6196084"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Figure-8: Contact Us </a:t>
            </a:r>
            <a:r>
              <a:rPr lang="en-GB" b="1" dirty="0">
                <a:latin typeface="Times New Roman" panose="02020603050405020304" pitchFamily="18" charset="0"/>
                <a:cs typeface="Times New Roman" panose="02020603050405020304" pitchFamily="18" charset="0"/>
              </a:rPr>
              <a:t>section design for Food </a:t>
            </a:r>
            <a:r>
              <a:rPr lang="en-GB" b="1" dirty="0" smtClean="0">
                <a:latin typeface="Times New Roman" panose="02020603050405020304" pitchFamily="18" charset="0"/>
                <a:cs typeface="Times New Roman" panose="02020603050405020304" pitchFamily="18" charset="0"/>
              </a:rPr>
              <a:t>Lover.</a:t>
            </a:r>
            <a:endParaRPr lang="en-US" dirty="0"/>
          </a:p>
          <a:p>
            <a:endParaRPr lang="en-US" dirty="0"/>
          </a:p>
        </p:txBody>
      </p:sp>
    </p:spTree>
    <p:extLst>
      <p:ext uri="{BB962C8B-B14F-4D97-AF65-F5344CB8AC3E}">
        <p14:creationId xmlns:p14="http://schemas.microsoft.com/office/powerpoint/2010/main" val="3612186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99" y="586854"/>
            <a:ext cx="9875520" cy="764275"/>
          </a:xfrm>
        </p:spPr>
        <p:txBody>
          <a:bodyPr/>
          <a:lstStyle/>
          <a:p>
            <a:pPr algn="ctr"/>
            <a:r>
              <a:rPr lang="en-US" dirty="0">
                <a:solidFill>
                  <a:srgbClr val="92D050"/>
                </a:solidFill>
              </a:rPr>
              <a:t>Implemented Work cont'd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999" y="1828801"/>
            <a:ext cx="9734267" cy="4394578"/>
          </a:xfrm>
        </p:spPr>
      </p:pic>
    </p:spTree>
    <p:extLst>
      <p:ext uri="{BB962C8B-B14F-4D97-AF65-F5344CB8AC3E}">
        <p14:creationId xmlns:p14="http://schemas.microsoft.com/office/powerpoint/2010/main" val="2049233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689" y="486771"/>
            <a:ext cx="9875520" cy="782472"/>
          </a:xfrm>
        </p:spPr>
        <p:txBody>
          <a:bodyPr/>
          <a:lstStyle/>
          <a:p>
            <a:pPr algn="ctr"/>
            <a:r>
              <a:rPr lang="en-US" dirty="0" smtClean="0"/>
              <a:t> </a:t>
            </a:r>
            <a:r>
              <a:rPr lang="en-US" dirty="0" smtClean="0">
                <a:solidFill>
                  <a:srgbClr val="92D050"/>
                </a:solidFill>
              </a:rPr>
              <a:t>Find In Google Maps</a:t>
            </a:r>
            <a:endParaRPr lang="en-US" dirty="0">
              <a:solidFill>
                <a:srgbClr val="92D05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690" y="1405719"/>
            <a:ext cx="10107532" cy="5008729"/>
          </a:xfrm>
        </p:spPr>
      </p:pic>
    </p:spTree>
    <p:extLst>
      <p:ext uri="{BB962C8B-B14F-4D97-AF65-F5344CB8AC3E}">
        <p14:creationId xmlns:p14="http://schemas.microsoft.com/office/powerpoint/2010/main" val="3273655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6682" y="609600"/>
            <a:ext cx="7315200" cy="1320800"/>
          </a:xfrm>
        </p:spPr>
        <p:txBody>
          <a:bodyPr/>
          <a:lstStyle/>
          <a:p>
            <a:pPr algn="ctr"/>
            <a:r>
              <a:rPr lang="en-US" dirty="0">
                <a:solidFill>
                  <a:srgbClr val="92D050"/>
                </a:solidFill>
              </a:rPr>
              <a:t>Company</a:t>
            </a:r>
            <a:r>
              <a:rPr lang="en-US" dirty="0">
                <a:solidFill>
                  <a:schemeClr val="accent2"/>
                </a:solidFill>
              </a:rPr>
              <a:t> </a:t>
            </a:r>
            <a:r>
              <a:rPr lang="en-US" dirty="0">
                <a:solidFill>
                  <a:srgbClr val="92D050"/>
                </a:solidFill>
              </a:rPr>
              <a:t>Profile</a:t>
            </a:r>
          </a:p>
        </p:txBody>
      </p:sp>
      <p:sp>
        <p:nvSpPr>
          <p:cNvPr id="3" name="Content Placeholder 2"/>
          <p:cNvSpPr>
            <a:spLocks noGrp="1"/>
          </p:cNvSpPr>
          <p:nvPr>
            <p:ph idx="1"/>
          </p:nvPr>
        </p:nvSpPr>
        <p:spPr>
          <a:xfrm>
            <a:off x="2266681" y="1930401"/>
            <a:ext cx="7817477" cy="4110962"/>
          </a:xfrm>
        </p:spPr>
        <p:txBody>
          <a:bodyPr>
            <a:normAutofit fontScale="92500" lnSpcReduction="10000"/>
          </a:bodyPr>
          <a:lstStyle/>
          <a:p>
            <a:pPr marL="0" indent="0" algn="ctr">
              <a:buNone/>
            </a:pPr>
            <a:r>
              <a:rPr lang="en-US" sz="2400" b="1" i="1" dirty="0" smtClean="0"/>
              <a:t>      </a:t>
            </a:r>
          </a:p>
          <a:p>
            <a:pPr marL="0" indent="0" algn="ctr">
              <a:buNone/>
            </a:pPr>
            <a:r>
              <a:rPr lang="en-US" sz="2400" b="1" i="1" dirty="0" smtClean="0"/>
              <a:t>    </a:t>
            </a:r>
            <a:r>
              <a:rPr lang="en-US" sz="2400" b="1" i="1" dirty="0" smtClean="0">
                <a:solidFill>
                  <a:schemeClr val="tx1"/>
                </a:solidFill>
              </a:rPr>
              <a:t>MUNSHIELD </a:t>
            </a:r>
            <a:r>
              <a:rPr lang="en-US" sz="2400" b="1" i="1" dirty="0">
                <a:solidFill>
                  <a:schemeClr val="tx1"/>
                </a:solidFill>
              </a:rPr>
              <a:t>Organization.</a:t>
            </a:r>
          </a:p>
          <a:p>
            <a:pPr marL="0" indent="0">
              <a:buNone/>
            </a:pPr>
            <a:endParaRPr lang="en-US" dirty="0"/>
          </a:p>
          <a:p>
            <a:endParaRPr lang="en-US" dirty="0"/>
          </a:p>
          <a:p>
            <a:pPr marL="0" indent="0" algn="ctr">
              <a:lnSpc>
                <a:spcPct val="150000"/>
              </a:lnSpc>
              <a:buNone/>
            </a:pPr>
            <a:r>
              <a:rPr lang="en-US" dirty="0">
                <a:solidFill>
                  <a:schemeClr val="tx1"/>
                </a:solidFill>
              </a:rPr>
              <a:t>Address : House: #77, Road: #07,Mohammodpur, Dhaka-1207.</a:t>
            </a:r>
          </a:p>
          <a:p>
            <a:pPr marL="0" indent="0" algn="ctr">
              <a:lnSpc>
                <a:spcPct val="150000"/>
              </a:lnSpc>
              <a:buNone/>
            </a:pPr>
            <a:r>
              <a:rPr lang="en-US" dirty="0">
                <a:solidFill>
                  <a:schemeClr val="tx1"/>
                </a:solidFill>
              </a:rPr>
              <a:t>Contact Number : +88 0130 999 2053</a:t>
            </a:r>
          </a:p>
          <a:p>
            <a:pPr marL="0" indent="0" algn="ctr">
              <a:lnSpc>
                <a:spcPct val="150000"/>
              </a:lnSpc>
              <a:buNone/>
            </a:pPr>
            <a:r>
              <a:rPr lang="en-US" dirty="0">
                <a:solidFill>
                  <a:schemeClr val="tx1"/>
                </a:solidFill>
              </a:rPr>
              <a:t>Email : hr.admin@munshield.org</a:t>
            </a:r>
          </a:p>
          <a:p>
            <a:pPr marL="0" indent="0" algn="ctr">
              <a:lnSpc>
                <a:spcPct val="150000"/>
              </a:lnSpc>
              <a:buNone/>
            </a:pPr>
            <a:r>
              <a:rPr lang="en-US" dirty="0">
                <a:solidFill>
                  <a:schemeClr val="tx1"/>
                </a:solidFill>
              </a:rPr>
              <a:t>Website : https://munshield.org/</a:t>
            </a:r>
          </a:p>
          <a:p>
            <a:pPr marL="0" indent="0">
              <a:buNone/>
            </a:pPr>
            <a:endParaRPr lang="en-US" dirty="0"/>
          </a:p>
        </p:txBody>
      </p:sp>
      <p:pic>
        <p:nvPicPr>
          <p:cNvPr id="4" name="Picture 3"/>
          <p:cNvPicPr>
            <a:picLocks noChangeAspect="1"/>
          </p:cNvPicPr>
          <p:nvPr/>
        </p:nvPicPr>
        <p:blipFill>
          <a:blip r:embed="rId2"/>
          <a:stretch>
            <a:fillRect/>
          </a:stretch>
        </p:blipFill>
        <p:spPr>
          <a:xfrm>
            <a:off x="3320946" y="2278129"/>
            <a:ext cx="1042506" cy="792549"/>
          </a:xfrm>
          <a:prstGeom prst="rect">
            <a:avLst/>
          </a:prstGeom>
        </p:spPr>
      </p:pic>
    </p:spTree>
    <p:extLst>
      <p:ext uri="{BB962C8B-B14F-4D97-AF65-F5344CB8AC3E}">
        <p14:creationId xmlns:p14="http://schemas.microsoft.com/office/powerpoint/2010/main" val="3370302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351" y="404885"/>
            <a:ext cx="9875520" cy="755176"/>
          </a:xfrm>
        </p:spPr>
        <p:txBody>
          <a:bodyPr/>
          <a:lstStyle/>
          <a:p>
            <a:pPr algn="ctr"/>
            <a:r>
              <a:rPr lang="en-US" dirty="0">
                <a:solidFill>
                  <a:srgbClr val="92D050"/>
                </a:solidFill>
              </a:rPr>
              <a:t>Social Media connection of Food Lover:</a:t>
            </a:r>
            <a:endParaRPr lang="en-US" dirty="0"/>
          </a:p>
        </p:txBody>
      </p:sp>
      <p:pic>
        <p:nvPicPr>
          <p:cNvPr id="4" name="Content Placeholder 3"/>
          <p:cNvPicPr>
            <a:picLocks noGrp="1" noChangeAspect="1"/>
          </p:cNvPicPr>
          <p:nvPr>
            <p:ph idx="1"/>
          </p:nvPr>
        </p:nvPicPr>
        <p:blipFill>
          <a:blip r:embed="rId2"/>
          <a:stretch>
            <a:fillRect/>
          </a:stretch>
        </p:blipFill>
        <p:spPr>
          <a:xfrm>
            <a:off x="1335012" y="1491953"/>
            <a:ext cx="9486198" cy="4176122"/>
          </a:xfrm>
          <a:prstGeom prst="rect">
            <a:avLst/>
          </a:prstGeom>
        </p:spPr>
      </p:pic>
      <p:sp>
        <p:nvSpPr>
          <p:cNvPr id="14" name="TextBox 13"/>
          <p:cNvSpPr txBox="1"/>
          <p:nvPr/>
        </p:nvSpPr>
        <p:spPr>
          <a:xfrm>
            <a:off x="3425588" y="5936776"/>
            <a:ext cx="5650173"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Figure-9: Social Media Connection of </a:t>
            </a:r>
            <a:r>
              <a:rPr lang="en-GB" b="1" dirty="0">
                <a:latin typeface="Times New Roman" panose="02020603050405020304" pitchFamily="18" charset="0"/>
                <a:cs typeface="Times New Roman" panose="02020603050405020304" pitchFamily="18" charset="0"/>
              </a:rPr>
              <a:t>Food Lover.</a:t>
            </a:r>
            <a:endParaRPr lang="en-US" dirty="0"/>
          </a:p>
          <a:p>
            <a:endParaRPr lang="en-US" dirty="0"/>
          </a:p>
        </p:txBody>
      </p:sp>
    </p:spTree>
    <p:extLst>
      <p:ext uri="{BB962C8B-B14F-4D97-AF65-F5344CB8AC3E}">
        <p14:creationId xmlns:p14="http://schemas.microsoft.com/office/powerpoint/2010/main" val="27528716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572" y="391236"/>
            <a:ext cx="9875520" cy="564107"/>
          </a:xfrm>
        </p:spPr>
        <p:txBody>
          <a:bodyPr>
            <a:normAutofit fontScale="90000"/>
          </a:bodyPr>
          <a:lstStyle/>
          <a:p>
            <a:pPr algn="ctr"/>
            <a:r>
              <a:rPr lang="en-US" dirty="0">
                <a:solidFill>
                  <a:srgbClr val="92D050"/>
                </a:solidFill>
              </a:rPr>
              <a:t>Implemented Work cont'd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572" y="1091821"/>
            <a:ext cx="9875520" cy="4507173"/>
          </a:xfrm>
        </p:spPr>
      </p:pic>
      <p:sp>
        <p:nvSpPr>
          <p:cNvPr id="8" name="TextBox 7"/>
          <p:cNvSpPr txBox="1"/>
          <p:nvPr/>
        </p:nvSpPr>
        <p:spPr>
          <a:xfrm>
            <a:off x="3057098" y="5813946"/>
            <a:ext cx="6305265"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Figure-10: Terms &amp; Condition page designed for </a:t>
            </a:r>
            <a:r>
              <a:rPr lang="en-GB" b="1" dirty="0">
                <a:latin typeface="Times New Roman" panose="02020603050405020304" pitchFamily="18" charset="0"/>
                <a:cs typeface="Times New Roman" panose="02020603050405020304" pitchFamily="18" charset="0"/>
              </a:rPr>
              <a:t>Food Lover.</a:t>
            </a:r>
            <a:endParaRPr lang="en-US" dirty="0"/>
          </a:p>
          <a:p>
            <a:endParaRPr lang="en-US" dirty="0"/>
          </a:p>
        </p:txBody>
      </p:sp>
    </p:spTree>
    <p:extLst>
      <p:ext uri="{BB962C8B-B14F-4D97-AF65-F5344CB8AC3E}">
        <p14:creationId xmlns:p14="http://schemas.microsoft.com/office/powerpoint/2010/main" val="8660850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0532"/>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8812" y="1398164"/>
            <a:ext cx="9594376" cy="4261514"/>
          </a:xfrm>
        </p:spPr>
      </p:pic>
      <p:sp>
        <p:nvSpPr>
          <p:cNvPr id="6" name="TextBox 5"/>
          <p:cNvSpPr txBox="1"/>
          <p:nvPr/>
        </p:nvSpPr>
        <p:spPr>
          <a:xfrm>
            <a:off x="2817694" y="5909478"/>
            <a:ext cx="6632812"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Figure-11: Pricing page </a:t>
            </a:r>
            <a:r>
              <a:rPr lang="en-GB" b="1" dirty="0">
                <a:latin typeface="Times New Roman" panose="02020603050405020304" pitchFamily="18" charset="0"/>
                <a:cs typeface="Times New Roman" panose="02020603050405020304" pitchFamily="18" charset="0"/>
              </a:rPr>
              <a:t>design for Food Lover.</a:t>
            </a:r>
            <a:endParaRPr lang="en-US" dirty="0"/>
          </a:p>
          <a:p>
            <a:endParaRPr lang="en-US" dirty="0"/>
          </a:p>
        </p:txBody>
      </p:sp>
    </p:spTree>
    <p:extLst>
      <p:ext uri="{BB962C8B-B14F-4D97-AF65-F5344CB8AC3E}">
        <p14:creationId xmlns:p14="http://schemas.microsoft.com/office/powerpoint/2010/main" val="1955784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1" y="365126"/>
            <a:ext cx="9959832" cy="781504"/>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3112" y="1484195"/>
            <a:ext cx="9156067" cy="4234217"/>
          </a:xfrm>
        </p:spPr>
      </p:pic>
      <p:sp>
        <p:nvSpPr>
          <p:cNvPr id="9" name="TextBox 8"/>
          <p:cNvSpPr txBox="1"/>
          <p:nvPr/>
        </p:nvSpPr>
        <p:spPr>
          <a:xfrm>
            <a:off x="3029803" y="5854890"/>
            <a:ext cx="5909481"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Figure-12: BMI page </a:t>
            </a:r>
            <a:r>
              <a:rPr lang="en-GB" b="1" dirty="0">
                <a:latin typeface="Times New Roman" panose="02020603050405020304" pitchFamily="18" charset="0"/>
                <a:cs typeface="Times New Roman" panose="02020603050405020304" pitchFamily="18" charset="0"/>
              </a:rPr>
              <a:t>design for Food Lover.</a:t>
            </a:r>
            <a:endParaRPr lang="en-US" dirty="0"/>
          </a:p>
          <a:p>
            <a:endParaRPr lang="en-US" dirty="0"/>
          </a:p>
        </p:txBody>
      </p:sp>
    </p:spTree>
    <p:extLst>
      <p:ext uri="{BB962C8B-B14F-4D97-AF65-F5344CB8AC3E}">
        <p14:creationId xmlns:p14="http://schemas.microsoft.com/office/powerpoint/2010/main" val="2519461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94862" y="741337"/>
            <a:ext cx="8583912" cy="4419983"/>
          </a:xfrm>
          <a:prstGeom prst="rect">
            <a:avLst/>
          </a:prstGeom>
        </p:spPr>
      </p:pic>
      <p:sp>
        <p:nvSpPr>
          <p:cNvPr id="5" name="TextBox 4"/>
          <p:cNvSpPr txBox="1"/>
          <p:nvPr/>
        </p:nvSpPr>
        <p:spPr>
          <a:xfrm>
            <a:off x="2990870" y="5663822"/>
            <a:ext cx="6264322"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Figure-13: </a:t>
            </a:r>
            <a:r>
              <a:rPr lang="en-GB" b="1" dirty="0">
                <a:latin typeface="Times New Roman" panose="02020603050405020304" pitchFamily="18" charset="0"/>
                <a:cs typeface="Times New Roman" panose="02020603050405020304" pitchFamily="18" charset="0"/>
              </a:rPr>
              <a:t>Responsive view of Food Lover.</a:t>
            </a:r>
            <a:endParaRPr lang="en-US" dirty="0"/>
          </a:p>
          <a:p>
            <a:endParaRPr lang="en-US" dirty="0"/>
          </a:p>
        </p:txBody>
      </p:sp>
    </p:spTree>
    <p:extLst>
      <p:ext uri="{BB962C8B-B14F-4D97-AF65-F5344CB8AC3E}">
        <p14:creationId xmlns:p14="http://schemas.microsoft.com/office/powerpoint/2010/main" val="27193565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821" y="707248"/>
            <a:ext cx="10058400" cy="4918749"/>
          </a:xfrm>
          <a:prstGeom prst="rect">
            <a:avLst/>
          </a:prstGeom>
        </p:spPr>
      </p:pic>
      <p:sp>
        <p:nvSpPr>
          <p:cNvPr id="3" name="TextBox 2"/>
          <p:cNvSpPr txBox="1"/>
          <p:nvPr/>
        </p:nvSpPr>
        <p:spPr>
          <a:xfrm>
            <a:off x="3261815" y="5895833"/>
            <a:ext cx="5486400"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Figure-14: </a:t>
            </a:r>
            <a:r>
              <a:rPr lang="en-GB" b="1" dirty="0">
                <a:latin typeface="Times New Roman" panose="02020603050405020304" pitchFamily="18" charset="0"/>
                <a:cs typeface="Times New Roman" panose="02020603050405020304" pitchFamily="18" charset="0"/>
              </a:rPr>
              <a:t>Route code of  Food Lover.</a:t>
            </a:r>
            <a:endParaRPr lang="en-US" dirty="0"/>
          </a:p>
          <a:p>
            <a:pPr algn="ctr"/>
            <a:endParaRPr lang="en-US" dirty="0"/>
          </a:p>
        </p:txBody>
      </p:sp>
    </p:spTree>
    <p:extLst>
      <p:ext uri="{BB962C8B-B14F-4D97-AF65-F5344CB8AC3E}">
        <p14:creationId xmlns:p14="http://schemas.microsoft.com/office/powerpoint/2010/main" val="1735797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821" y="645289"/>
            <a:ext cx="10058400" cy="5066017"/>
          </a:xfrm>
          <a:prstGeom prst="rect">
            <a:avLst/>
          </a:prstGeom>
        </p:spPr>
      </p:pic>
      <p:sp>
        <p:nvSpPr>
          <p:cNvPr id="3" name="TextBox 2"/>
          <p:cNvSpPr txBox="1"/>
          <p:nvPr/>
        </p:nvSpPr>
        <p:spPr>
          <a:xfrm>
            <a:off x="3152633" y="6032310"/>
            <a:ext cx="6250675"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Figure-15: Controller </a:t>
            </a:r>
            <a:r>
              <a:rPr lang="en-GB" b="1" dirty="0">
                <a:latin typeface="Times New Roman" panose="02020603050405020304" pitchFamily="18" charset="0"/>
                <a:cs typeface="Times New Roman" panose="02020603050405020304" pitchFamily="18" charset="0"/>
              </a:rPr>
              <a:t>code of  Food Lover.</a:t>
            </a:r>
            <a:endParaRPr lang="en-US" dirty="0"/>
          </a:p>
          <a:p>
            <a:endParaRPr lang="en-US" dirty="0"/>
          </a:p>
        </p:txBody>
      </p:sp>
    </p:spTree>
    <p:extLst>
      <p:ext uri="{BB962C8B-B14F-4D97-AF65-F5344CB8AC3E}">
        <p14:creationId xmlns:p14="http://schemas.microsoft.com/office/powerpoint/2010/main" val="4352940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0496" y="6100549"/>
            <a:ext cx="6305265"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Figure-16: Creating model code </a:t>
            </a:r>
            <a:r>
              <a:rPr lang="en-GB" b="1" dirty="0">
                <a:latin typeface="Times New Roman" panose="02020603050405020304" pitchFamily="18" charset="0"/>
                <a:cs typeface="Times New Roman" panose="02020603050405020304" pitchFamily="18" charset="0"/>
              </a:rPr>
              <a:t>of  Food Lover.</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74" y="628998"/>
            <a:ext cx="10304059" cy="5228011"/>
          </a:xfrm>
          <a:prstGeom prst="rect">
            <a:avLst/>
          </a:prstGeom>
        </p:spPr>
      </p:pic>
    </p:spTree>
    <p:extLst>
      <p:ext uri="{BB962C8B-B14F-4D97-AF65-F5344CB8AC3E}">
        <p14:creationId xmlns:p14="http://schemas.microsoft.com/office/powerpoint/2010/main" val="14368200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046"/>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5720" y="1323833"/>
            <a:ext cx="9608023" cy="4212609"/>
          </a:xfrm>
        </p:spPr>
      </p:pic>
      <p:sp>
        <p:nvSpPr>
          <p:cNvPr id="6" name="TextBox 5"/>
          <p:cNvSpPr txBox="1"/>
          <p:nvPr/>
        </p:nvSpPr>
        <p:spPr>
          <a:xfrm>
            <a:off x="3330054" y="6005015"/>
            <a:ext cx="6237027"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Figure-17: Sign Up </a:t>
            </a:r>
            <a:r>
              <a:rPr lang="en-GB" b="1" dirty="0">
                <a:latin typeface="Times New Roman" panose="02020603050405020304" pitchFamily="18" charset="0"/>
                <a:cs typeface="Times New Roman" panose="02020603050405020304" pitchFamily="18" charset="0"/>
              </a:rPr>
              <a:t>page design for Food Lover.</a:t>
            </a:r>
            <a:endParaRPr lang="en-US" dirty="0"/>
          </a:p>
          <a:p>
            <a:endParaRPr lang="en-US" dirty="0"/>
          </a:p>
        </p:txBody>
      </p:sp>
    </p:spTree>
    <p:extLst>
      <p:ext uri="{BB962C8B-B14F-4D97-AF65-F5344CB8AC3E}">
        <p14:creationId xmlns:p14="http://schemas.microsoft.com/office/powerpoint/2010/main" val="8073419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24051"/>
            <a:ext cx="9875520" cy="727881"/>
          </a:xfrm>
        </p:spPr>
        <p:txBody>
          <a:bodyPr/>
          <a:lstStyle/>
          <a:p>
            <a:pPr algn="ctr"/>
            <a:r>
              <a:rPr lang="en-US" dirty="0">
                <a:solidFill>
                  <a:srgbClr val="92D050"/>
                </a:solidFill>
              </a:rPr>
              <a:t>Implemented Work cont'd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73708"/>
            <a:ext cx="9875520" cy="4544704"/>
          </a:xfrm>
        </p:spPr>
      </p:pic>
      <p:sp>
        <p:nvSpPr>
          <p:cNvPr id="5" name="TextBox 4"/>
          <p:cNvSpPr txBox="1"/>
          <p:nvPr/>
        </p:nvSpPr>
        <p:spPr>
          <a:xfrm>
            <a:off x="2838734" y="5934670"/>
            <a:ext cx="6059606" cy="923330"/>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Figure-18: Login </a:t>
            </a:r>
            <a:r>
              <a:rPr lang="en-GB" b="1" dirty="0">
                <a:latin typeface="Times New Roman" panose="02020603050405020304" pitchFamily="18" charset="0"/>
                <a:cs typeface="Times New Roman" panose="02020603050405020304" pitchFamily="18" charset="0"/>
              </a:rPr>
              <a:t>page design for Food Lover.</a:t>
            </a:r>
            <a:endParaRPr lang="en-US" dirty="0"/>
          </a:p>
          <a:p>
            <a:endParaRPr lang="en-US" dirty="0"/>
          </a:p>
          <a:p>
            <a:endParaRPr lang="en-US" dirty="0"/>
          </a:p>
        </p:txBody>
      </p:sp>
    </p:spTree>
    <p:extLst>
      <p:ext uri="{BB962C8B-B14F-4D97-AF65-F5344CB8AC3E}">
        <p14:creationId xmlns:p14="http://schemas.microsoft.com/office/powerpoint/2010/main" val="21757992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051" y="622478"/>
            <a:ext cx="6877318" cy="1320800"/>
          </a:xfrm>
        </p:spPr>
        <p:txBody>
          <a:bodyPr>
            <a:normAutofit/>
          </a:bodyPr>
          <a:lstStyle/>
          <a:p>
            <a:pPr algn="ctr"/>
            <a:r>
              <a:rPr lang="en-US" sz="4000" dirty="0">
                <a:solidFill>
                  <a:srgbClr val="92D050"/>
                </a:solidFill>
                <a:latin typeface="Times New Roman" panose="02020603050405020304" pitchFamily="18" charset="0"/>
                <a:cs typeface="Times New Roman" panose="02020603050405020304" pitchFamily="18" charset="0"/>
              </a:rPr>
              <a:t>Working Period And Position </a:t>
            </a:r>
          </a:p>
        </p:txBody>
      </p:sp>
      <p:sp>
        <p:nvSpPr>
          <p:cNvPr id="3" name="Content Placeholder 2"/>
          <p:cNvSpPr>
            <a:spLocks noGrp="1"/>
          </p:cNvSpPr>
          <p:nvPr>
            <p:ph idx="1"/>
          </p:nvPr>
        </p:nvSpPr>
        <p:spPr>
          <a:xfrm>
            <a:off x="1352281" y="2160589"/>
            <a:ext cx="9543245" cy="3880773"/>
          </a:xfrm>
        </p:spPr>
        <p:txBody>
          <a:bodyPr>
            <a:normAutofit/>
          </a:bodyPr>
          <a:lstStyle/>
          <a:p>
            <a:pPr marL="0" indent="0" algn="ctr">
              <a:buNone/>
            </a:pPr>
            <a:r>
              <a:rPr lang="en-US" dirty="0">
                <a:solidFill>
                  <a:schemeClr val="tx1"/>
                </a:solidFill>
              </a:rPr>
              <a:t>Designation : Junior Web Developer.</a:t>
            </a:r>
          </a:p>
          <a:p>
            <a:pPr marL="0" indent="0" algn="ctr">
              <a:buNone/>
            </a:pPr>
            <a:endParaRPr lang="en-US" dirty="0">
              <a:solidFill>
                <a:schemeClr val="tx1"/>
              </a:solidFill>
            </a:endParaRPr>
          </a:p>
          <a:p>
            <a:pPr marL="0" indent="0" algn="ctr">
              <a:buNone/>
            </a:pPr>
            <a:r>
              <a:rPr lang="en-US" dirty="0">
                <a:solidFill>
                  <a:schemeClr val="tx1"/>
                </a:solidFill>
              </a:rPr>
              <a:t>Working Period : 01 February 2020 to 05 May 2020</a:t>
            </a:r>
          </a:p>
          <a:p>
            <a:pPr marL="0" indent="0" algn="ctr">
              <a:buNone/>
            </a:pPr>
            <a:endParaRPr lang="en-US" dirty="0">
              <a:solidFill>
                <a:schemeClr val="tx1"/>
              </a:solidFill>
            </a:endParaRPr>
          </a:p>
          <a:p>
            <a:pPr marL="0" indent="0" algn="ctr">
              <a:buNone/>
            </a:pPr>
            <a:r>
              <a:rPr lang="en-US" dirty="0">
                <a:solidFill>
                  <a:schemeClr val="tx1"/>
                </a:solidFill>
              </a:rPr>
              <a:t>Time Frame for my project</a:t>
            </a:r>
            <a:r>
              <a:rPr lang="en-US" dirty="0" smtClean="0">
                <a:solidFill>
                  <a:schemeClr val="tx1"/>
                </a:solidFill>
              </a:rPr>
              <a:t>:</a:t>
            </a:r>
          </a:p>
          <a:p>
            <a:pPr marL="0" indent="0" algn="ctr">
              <a:buNone/>
            </a:pPr>
            <a:endParaRPr lang="en-US" dirty="0"/>
          </a:p>
          <a:p>
            <a:pPr marL="0" indent="0" algn="ctr">
              <a:buNone/>
            </a:pPr>
            <a:endParaRPr lang="en-US" dirty="0" smtClean="0"/>
          </a:p>
          <a:p>
            <a:pPr marL="0" indent="0">
              <a:buNone/>
            </a:pPr>
            <a:r>
              <a:rPr lang="en-US" dirty="0" smtClean="0"/>
              <a:t>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39506313"/>
              </p:ext>
            </p:extLst>
          </p:nvPr>
        </p:nvGraphicFramePr>
        <p:xfrm>
          <a:off x="2498501" y="4763633"/>
          <a:ext cx="7598536" cy="741680"/>
        </p:xfrm>
        <a:graphic>
          <a:graphicData uri="http://schemas.openxmlformats.org/drawingml/2006/table">
            <a:tbl>
              <a:tblPr firstRow="1" bandRow="1">
                <a:tableStyleId>{93296810-A885-4BE3-A3E7-6D5BEEA58F35}</a:tableStyleId>
              </a:tblPr>
              <a:tblGrid>
                <a:gridCol w="2531061"/>
                <a:gridCol w="2534629"/>
                <a:gridCol w="2532846"/>
              </a:tblGrid>
              <a:tr h="370840">
                <a:tc>
                  <a:txBody>
                    <a:bodyPr/>
                    <a:lstStyle/>
                    <a:p>
                      <a:pPr algn="ctr"/>
                      <a:r>
                        <a:rPr lang="en-US" dirty="0" smtClean="0"/>
                        <a:t>  Month 1</a:t>
                      </a:r>
                      <a:endParaRPr lang="en-US" dirty="0"/>
                    </a:p>
                  </a:txBody>
                  <a:tcPr/>
                </a:tc>
                <a:tc>
                  <a:txBody>
                    <a:bodyPr/>
                    <a:lstStyle/>
                    <a:p>
                      <a:pPr algn="ctr"/>
                      <a:r>
                        <a:rPr lang="en-US" dirty="0" smtClean="0"/>
                        <a:t>Month</a:t>
                      </a:r>
                      <a:r>
                        <a:rPr lang="en-US" baseline="0" dirty="0" smtClean="0"/>
                        <a:t> 2</a:t>
                      </a:r>
                      <a:endParaRPr lang="en-US" dirty="0"/>
                    </a:p>
                  </a:txBody>
                  <a:tcPr/>
                </a:tc>
                <a:tc>
                  <a:txBody>
                    <a:bodyPr/>
                    <a:lstStyle/>
                    <a:p>
                      <a:pPr algn="ctr"/>
                      <a:r>
                        <a:rPr lang="en-US" dirty="0" smtClean="0"/>
                        <a:t>Month 3</a:t>
                      </a:r>
                      <a:endParaRPr lang="en-US" dirty="0"/>
                    </a:p>
                  </a:txBody>
                  <a:tcPr/>
                </a:tc>
              </a:tr>
              <a:tr h="370840">
                <a:tc>
                  <a:txBody>
                    <a:bodyPr/>
                    <a:lstStyle/>
                    <a:p>
                      <a:pPr algn="ctr"/>
                      <a:r>
                        <a:rPr lang="en-US" dirty="0" smtClean="0"/>
                        <a:t>15-20%             </a:t>
                      </a:r>
                      <a:endParaRPr lang="en-US" dirty="0"/>
                    </a:p>
                  </a:txBody>
                  <a:tcPr/>
                </a:tc>
                <a:tc>
                  <a:txBody>
                    <a:bodyPr/>
                    <a:lstStyle/>
                    <a:p>
                      <a:pPr algn="ctr"/>
                      <a:r>
                        <a:rPr lang="en-US" dirty="0" smtClean="0"/>
                        <a:t>45-50%</a:t>
                      </a:r>
                      <a:endParaRPr lang="en-US" dirty="0"/>
                    </a:p>
                  </a:txBody>
                  <a:tcPr/>
                </a:tc>
                <a:tc>
                  <a:txBody>
                    <a:bodyPr/>
                    <a:lstStyle/>
                    <a:p>
                      <a:pPr algn="ctr"/>
                      <a:r>
                        <a:rPr lang="en-US" dirty="0" smtClean="0"/>
                        <a:t>30-35 %</a:t>
                      </a:r>
                      <a:endParaRPr lang="en-US" dirty="0"/>
                    </a:p>
                  </a:txBody>
                  <a:tcPr/>
                </a:tc>
              </a:tr>
            </a:tbl>
          </a:graphicData>
        </a:graphic>
      </p:graphicFrame>
    </p:spTree>
    <p:extLst>
      <p:ext uri="{BB962C8B-B14F-4D97-AF65-F5344CB8AC3E}">
        <p14:creationId xmlns:p14="http://schemas.microsoft.com/office/powerpoint/2010/main" val="12814500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6695"/>
          </a:xfrm>
        </p:spPr>
        <p:txBody>
          <a:bodyPr>
            <a:normAutofit/>
          </a:bodyPr>
          <a:lstStyle/>
          <a:p>
            <a:pPr algn="ctr"/>
            <a:r>
              <a:rPr lang="en-US" dirty="0">
                <a:solidFill>
                  <a:srgbClr val="92D050"/>
                </a:solidFill>
              </a:rPr>
              <a:t>Implemented Work cont'd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8549" y="1241946"/>
            <a:ext cx="9608023" cy="4339988"/>
          </a:xfrm>
        </p:spPr>
      </p:pic>
      <p:sp>
        <p:nvSpPr>
          <p:cNvPr id="7" name="TextBox 6"/>
          <p:cNvSpPr txBox="1"/>
          <p:nvPr/>
        </p:nvSpPr>
        <p:spPr>
          <a:xfrm>
            <a:off x="3766782" y="5991367"/>
            <a:ext cx="5131558"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Figure-19: User profile in Food </a:t>
            </a:r>
            <a:r>
              <a:rPr lang="en-GB" b="1" dirty="0">
                <a:latin typeface="Times New Roman" panose="02020603050405020304" pitchFamily="18" charset="0"/>
                <a:cs typeface="Times New Roman" panose="02020603050405020304" pitchFamily="18" charset="0"/>
              </a:rPr>
              <a:t>Lover.</a:t>
            </a:r>
            <a:endParaRPr lang="en-US" dirty="0"/>
          </a:p>
          <a:p>
            <a:endParaRPr lang="en-US" dirty="0"/>
          </a:p>
        </p:txBody>
      </p:sp>
    </p:spTree>
    <p:extLst>
      <p:ext uri="{BB962C8B-B14F-4D97-AF65-F5344CB8AC3E}">
        <p14:creationId xmlns:p14="http://schemas.microsoft.com/office/powerpoint/2010/main" val="3164510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696" y="391237"/>
            <a:ext cx="10276763" cy="659642"/>
          </a:xfrm>
        </p:spPr>
        <p:txBody>
          <a:bodyPr>
            <a:normAutofit fontScale="90000"/>
          </a:bodyPr>
          <a:lstStyle/>
          <a:p>
            <a:pPr algn="ctr"/>
            <a:r>
              <a:rPr lang="en-US" sz="4900" dirty="0">
                <a:solidFill>
                  <a:srgbClr val="92D050"/>
                </a:solidFill>
              </a:rPr>
              <a:t>Implemented</a:t>
            </a:r>
            <a:r>
              <a:rPr lang="en-US" dirty="0">
                <a:solidFill>
                  <a:srgbClr val="92D050"/>
                </a:solidFill>
              </a:rPr>
              <a:t> Work cont'd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96" y="1229435"/>
            <a:ext cx="10276763" cy="4475328"/>
          </a:xfrm>
        </p:spPr>
      </p:pic>
      <p:sp>
        <p:nvSpPr>
          <p:cNvPr id="5" name="TextBox 4"/>
          <p:cNvSpPr txBox="1"/>
          <p:nvPr/>
        </p:nvSpPr>
        <p:spPr>
          <a:xfrm>
            <a:off x="3616657" y="6059605"/>
            <a:ext cx="5486400"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Figure-20: Admin login </a:t>
            </a:r>
            <a:r>
              <a:rPr lang="en-GB" b="1" dirty="0">
                <a:latin typeface="Times New Roman" panose="02020603050405020304" pitchFamily="18" charset="0"/>
                <a:cs typeface="Times New Roman" panose="02020603050405020304" pitchFamily="18" charset="0"/>
              </a:rPr>
              <a:t>in Food Lover.</a:t>
            </a:r>
            <a:endParaRPr lang="en-US" dirty="0"/>
          </a:p>
          <a:p>
            <a:endParaRPr lang="en-US" dirty="0"/>
          </a:p>
        </p:txBody>
      </p:sp>
    </p:spTree>
    <p:extLst>
      <p:ext uri="{BB962C8B-B14F-4D97-AF65-F5344CB8AC3E}">
        <p14:creationId xmlns:p14="http://schemas.microsoft.com/office/powerpoint/2010/main" val="3074075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54841"/>
            <a:ext cx="9875520" cy="928048"/>
          </a:xfrm>
        </p:spPr>
        <p:txBody>
          <a:bodyPr/>
          <a:lstStyle/>
          <a:p>
            <a:pPr algn="ctr"/>
            <a:r>
              <a:rPr lang="en-US" dirty="0">
                <a:solidFill>
                  <a:srgbClr val="92D050"/>
                </a:solidFill>
              </a:rPr>
              <a:t>Implemented Work cont'd</a:t>
            </a:r>
            <a:endParaRPr lang="en-US" dirty="0"/>
          </a:p>
        </p:txBody>
      </p:sp>
      <p:sp>
        <p:nvSpPr>
          <p:cNvPr id="4" name="TextBox 3"/>
          <p:cNvSpPr txBox="1"/>
          <p:nvPr/>
        </p:nvSpPr>
        <p:spPr>
          <a:xfrm>
            <a:off x="2975212" y="6005015"/>
            <a:ext cx="5718412" cy="369332"/>
          </a:xfrm>
          <a:prstGeom prst="rect">
            <a:avLst/>
          </a:prstGeom>
          <a:noFill/>
        </p:spPr>
        <p:txBody>
          <a:bodyPr wrap="square" rtlCol="0">
            <a:spAutoFit/>
          </a:bodyPr>
          <a:lstStyle/>
          <a:p>
            <a:pPr algn="ctr"/>
            <a:r>
              <a:rPr lang="en-GB" b="1">
                <a:latin typeface="Times New Roman" panose="02020603050405020304" pitchFamily="18" charset="0"/>
                <a:cs typeface="Times New Roman" panose="02020603050405020304" pitchFamily="18" charset="0"/>
              </a:rPr>
              <a:t> </a:t>
            </a:r>
            <a:r>
              <a:rPr lang="en-GB" b="1" smtClean="0">
                <a:latin typeface="Times New Roman" panose="02020603050405020304" pitchFamily="18" charset="0"/>
                <a:cs typeface="Times New Roman" panose="02020603050405020304" pitchFamily="18" charset="0"/>
              </a:rPr>
              <a:t>Figure-21: </a:t>
            </a:r>
            <a:r>
              <a:rPr lang="en-GB" b="1" dirty="0">
                <a:latin typeface="Times New Roman" panose="02020603050405020304" pitchFamily="18" charset="0"/>
                <a:cs typeface="Times New Roman" panose="02020603050405020304" pitchFamily="18" charset="0"/>
              </a:rPr>
              <a:t>Inside of admin panel in Food Lover</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844" y="1405720"/>
            <a:ext cx="9062114" cy="4217158"/>
          </a:xfrm>
        </p:spPr>
      </p:pic>
    </p:spTree>
    <p:extLst>
      <p:ext uri="{BB962C8B-B14F-4D97-AF65-F5344CB8AC3E}">
        <p14:creationId xmlns:p14="http://schemas.microsoft.com/office/powerpoint/2010/main" val="19698383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351" y="391236"/>
            <a:ext cx="9875520" cy="837063"/>
          </a:xfrm>
        </p:spPr>
        <p:txBody>
          <a:bodyPr/>
          <a:lstStyle/>
          <a:p>
            <a:pPr algn="ctr"/>
            <a:r>
              <a:rPr lang="en-US" dirty="0">
                <a:solidFill>
                  <a:srgbClr val="92D050"/>
                </a:solidFill>
              </a:rPr>
              <a:t>Implemented Work cont'd</a:t>
            </a:r>
            <a:endParaRPr lang="en-US" dirty="0"/>
          </a:p>
        </p:txBody>
      </p:sp>
      <p:sp>
        <p:nvSpPr>
          <p:cNvPr id="4" name="TextBox 3"/>
          <p:cNvSpPr txBox="1"/>
          <p:nvPr/>
        </p:nvSpPr>
        <p:spPr>
          <a:xfrm>
            <a:off x="3480179" y="5964071"/>
            <a:ext cx="5622878"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Figure-22: </a:t>
            </a:r>
            <a:r>
              <a:rPr lang="en-GB" b="1" dirty="0" smtClean="0">
                <a:latin typeface="Times New Roman" panose="02020603050405020304" pitchFamily="18" charset="0"/>
                <a:cs typeface="Times New Roman" panose="02020603050405020304" pitchFamily="18" charset="0"/>
              </a:rPr>
              <a:t>Delete account in admin panel.</a:t>
            </a:r>
            <a:endParaRPr lang="en-US" dirty="0"/>
          </a:p>
          <a:p>
            <a:pPr algn="ct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287" y="1446663"/>
            <a:ext cx="9157648" cy="4299044"/>
          </a:xfrm>
        </p:spPr>
      </p:pic>
    </p:spTree>
    <p:extLst>
      <p:ext uri="{BB962C8B-B14F-4D97-AF65-F5344CB8AC3E}">
        <p14:creationId xmlns:p14="http://schemas.microsoft.com/office/powerpoint/2010/main" val="33869062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86853"/>
            <a:ext cx="9875520" cy="504967"/>
          </a:xfrm>
        </p:spPr>
        <p:txBody>
          <a:bodyPr>
            <a:normAutofit fontScale="90000"/>
          </a:bodyPr>
          <a:lstStyle/>
          <a:p>
            <a:pPr algn="ctr"/>
            <a:r>
              <a:rPr lang="en-US" dirty="0" smtClean="0"/>
              <a:t> </a:t>
            </a:r>
            <a:r>
              <a:rPr lang="en-US" dirty="0">
                <a:solidFill>
                  <a:srgbClr val="92D050"/>
                </a:solidFill>
              </a:rPr>
              <a:t>Implemented Work cont'd</a:t>
            </a:r>
            <a:endParaRPr lang="en-US" dirty="0">
              <a:solidFill>
                <a:srgbClr val="92D050"/>
              </a:solidFill>
            </a:endParaRP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95785" y="1774208"/>
            <a:ext cx="5542722" cy="3357350"/>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80760" y="1774207"/>
            <a:ext cx="5806440" cy="3357351"/>
          </a:xfrm>
        </p:spPr>
      </p:pic>
      <p:sp>
        <p:nvSpPr>
          <p:cNvPr id="3" name="TextBox 2"/>
          <p:cNvSpPr txBox="1"/>
          <p:nvPr/>
        </p:nvSpPr>
        <p:spPr>
          <a:xfrm>
            <a:off x="3129090" y="5663821"/>
            <a:ext cx="5854890" cy="646331"/>
          </a:xfrm>
          <a:prstGeom prst="rect">
            <a:avLst/>
          </a:prstGeom>
          <a:noFill/>
        </p:spPr>
        <p:txBody>
          <a:bodyPr wrap="square" rtlCol="0">
            <a:spAutoFit/>
          </a:bodyPr>
          <a:lstStyle/>
          <a:p>
            <a:pPr algn="ctr"/>
            <a:r>
              <a:rPr lang="en-GB" b="1" dirty="0" smtClean="0">
                <a:latin typeface="Times New Roman" panose="02020603050405020304" pitchFamily="18" charset="0"/>
                <a:cs typeface="Times New Roman" panose="02020603050405020304" pitchFamily="18" charset="0"/>
              </a:rPr>
              <a:t>Figure-23: Database Images of the Project.</a:t>
            </a:r>
            <a:endParaRPr lang="en-US" dirty="0"/>
          </a:p>
          <a:p>
            <a:endParaRPr lang="en-US" dirty="0"/>
          </a:p>
        </p:txBody>
      </p:sp>
    </p:spTree>
    <p:extLst>
      <p:ext uri="{BB962C8B-B14F-4D97-AF65-F5344CB8AC3E}">
        <p14:creationId xmlns:p14="http://schemas.microsoft.com/office/powerpoint/2010/main" val="9533469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2514" y="1624085"/>
            <a:ext cx="5834743" cy="1528548"/>
          </a:xfrm>
        </p:spPr>
        <p:txBody>
          <a:bodyPr>
            <a:normAutofit/>
          </a:bodyPr>
          <a:lstStyle/>
          <a:p>
            <a:pPr algn="ctr"/>
            <a:r>
              <a:rPr lang="en-US" sz="6600" b="1" dirty="0" smtClean="0">
                <a:solidFill>
                  <a:srgbClr val="92D050"/>
                </a:solidFill>
              </a:rPr>
              <a:t>Thank You</a:t>
            </a:r>
            <a:endParaRPr lang="en-US" sz="6600" b="1" dirty="0">
              <a:solidFill>
                <a:srgbClr val="92D05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595" y="3323770"/>
            <a:ext cx="1829951" cy="1843315"/>
          </a:xfrm>
          <a:prstGeom prst="rect">
            <a:avLst/>
          </a:prstGeom>
        </p:spPr>
      </p:pic>
    </p:spTree>
    <p:extLst>
      <p:ext uri="{BB962C8B-B14F-4D97-AF65-F5344CB8AC3E}">
        <p14:creationId xmlns:p14="http://schemas.microsoft.com/office/powerpoint/2010/main" val="3085643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769" y="493486"/>
            <a:ext cx="8551572" cy="1436914"/>
          </a:xfrm>
        </p:spPr>
        <p:txBody>
          <a:bodyPr>
            <a:normAutofit fontScale="90000"/>
          </a:bodyPr>
          <a:lstStyle/>
          <a:p>
            <a:pPr algn="ctr"/>
            <a:r>
              <a:rPr lang="en-US" dirty="0" smtClean="0">
                <a:solidFill>
                  <a:schemeClr val="accent2"/>
                </a:solidFill>
              </a:rPr>
              <a:t>  </a:t>
            </a:r>
            <a:r>
              <a:rPr lang="en-US" dirty="0" smtClean="0">
                <a:solidFill>
                  <a:srgbClr val="92D050"/>
                </a:solidFill>
                <a:latin typeface="Times New Roman" panose="02020603050405020304" pitchFamily="18" charset="0"/>
                <a:cs typeface="Times New Roman" panose="02020603050405020304" pitchFamily="18" charset="0"/>
              </a:rPr>
              <a:t>The </a:t>
            </a:r>
            <a:r>
              <a:rPr lang="en-US" dirty="0">
                <a:solidFill>
                  <a:srgbClr val="92D050"/>
                </a:solidFill>
                <a:latin typeface="Times New Roman" panose="02020603050405020304" pitchFamily="18" charset="0"/>
                <a:cs typeface="Times New Roman" panose="02020603050405020304" pitchFamily="18" charset="0"/>
              </a:rPr>
              <a:t>name of my web-development project is Food Lover</a:t>
            </a:r>
            <a:r>
              <a:rPr lang="en-US" dirty="0">
                <a:solidFill>
                  <a:schemeClr val="accent6"/>
                </a:solidFill>
              </a:rPr>
              <a:t>.</a:t>
            </a:r>
            <a:r>
              <a:rPr lang="en-US" dirty="0">
                <a:solidFill>
                  <a:schemeClr val="accent2"/>
                </a:solidFill>
              </a:rPr>
              <a:t/>
            </a:r>
            <a:br>
              <a:rPr lang="en-US" dirty="0">
                <a:solidFill>
                  <a:schemeClr val="accent2"/>
                </a:solidFill>
              </a:rPr>
            </a:br>
            <a:endParaRPr lang="en-US" dirty="0"/>
          </a:p>
        </p:txBody>
      </p:sp>
      <p:sp>
        <p:nvSpPr>
          <p:cNvPr id="3" name="Content Placeholder 2"/>
          <p:cNvSpPr>
            <a:spLocks noGrp="1"/>
          </p:cNvSpPr>
          <p:nvPr>
            <p:ph idx="1"/>
          </p:nvPr>
        </p:nvSpPr>
        <p:spPr>
          <a:xfrm>
            <a:off x="1957588" y="2160589"/>
            <a:ext cx="8770513" cy="3880773"/>
          </a:xfrm>
        </p:spPr>
        <p:txBody>
          <a:bodyPr>
            <a:normAutofit/>
          </a:bodyPr>
          <a:lstStyle/>
          <a:p>
            <a:pPr marL="0" indent="0" algn="ctr">
              <a:buNone/>
            </a:pPr>
            <a:r>
              <a:rPr lang="en-US" sz="2800" dirty="0">
                <a:solidFill>
                  <a:schemeClr val="tx1"/>
                </a:solidFill>
              </a:rPr>
              <a:t>So, What is Food Lover And what is Does?</a:t>
            </a:r>
          </a:p>
          <a:p>
            <a:pPr marL="0" indent="0">
              <a:lnSpc>
                <a:spcPct val="150000"/>
              </a:lnSpc>
              <a:buNone/>
            </a:pPr>
            <a:r>
              <a:rPr lang="en-US" dirty="0">
                <a:solidFill>
                  <a:schemeClr val="tx1"/>
                </a:solidFill>
              </a:rPr>
              <a:t>“Food Lover is a platform where health concern people can find a Solution about their fitness problem in their busy life. In Our Daily life people are so busy that they can not maintain their balance diet. Here At Food Lover people’s health concern like weight gain, weight loss, Weight maintenance are our duty to give the proper fitness of our customer though proper nutrition </a:t>
            </a:r>
            <a:r>
              <a:rPr lang="en-US" dirty="0" smtClean="0">
                <a:solidFill>
                  <a:schemeClr val="tx1"/>
                </a:solidFill>
              </a:rPr>
              <a:t>and </a:t>
            </a:r>
            <a:r>
              <a:rPr lang="en-US" dirty="0">
                <a:solidFill>
                  <a:schemeClr val="tx1"/>
                </a:solidFill>
              </a:rPr>
              <a:t>balance food.”</a:t>
            </a:r>
          </a:p>
          <a:p>
            <a:pPr marL="0" indent="0">
              <a:buNone/>
            </a:pPr>
            <a:endParaRPr lang="en-US" dirty="0"/>
          </a:p>
        </p:txBody>
      </p:sp>
    </p:spTree>
    <p:extLst>
      <p:ext uri="{BB962C8B-B14F-4D97-AF65-F5344CB8AC3E}">
        <p14:creationId xmlns:p14="http://schemas.microsoft.com/office/powerpoint/2010/main" val="1014951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075" y="609600"/>
            <a:ext cx="8242478" cy="1178257"/>
          </a:xfrm>
        </p:spPr>
        <p:txBody>
          <a:bodyPr/>
          <a:lstStyle/>
          <a:p>
            <a:pPr algn="ctr"/>
            <a:r>
              <a:rPr lang="en-US" dirty="0" smtClean="0"/>
              <a:t>  </a:t>
            </a:r>
            <a:r>
              <a:rPr lang="en-US" sz="4000" dirty="0" smtClean="0">
                <a:solidFill>
                  <a:srgbClr val="92D050"/>
                </a:solidFill>
                <a:latin typeface="Times New Roman" panose="02020603050405020304" pitchFamily="18" charset="0"/>
                <a:cs typeface="Times New Roman" panose="02020603050405020304" pitchFamily="18" charset="0"/>
              </a:rPr>
              <a:t>PREREQUIREMENTS</a:t>
            </a:r>
            <a:endParaRPr lang="en-US" sz="4000" dirty="0">
              <a:solidFill>
                <a:srgbClr val="92D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06075" y="1930400"/>
            <a:ext cx="8100810" cy="4276956"/>
          </a:xfrm>
        </p:spPr>
        <p:txBody>
          <a:bodyPr>
            <a:normAutofit fontScale="92500" lnSpcReduction="20000"/>
          </a:bodyPr>
          <a:lstStyle/>
          <a:p>
            <a:r>
              <a:rPr lang="en-US" dirty="0">
                <a:solidFill>
                  <a:schemeClr val="tx1"/>
                </a:solidFill>
              </a:rPr>
              <a:t>HTML</a:t>
            </a:r>
          </a:p>
          <a:p>
            <a:endParaRPr lang="en-US" dirty="0">
              <a:solidFill>
                <a:schemeClr val="tx1"/>
              </a:solidFill>
            </a:endParaRPr>
          </a:p>
          <a:p>
            <a:r>
              <a:rPr lang="en-US" dirty="0">
                <a:solidFill>
                  <a:schemeClr val="tx1"/>
                </a:solidFill>
              </a:rPr>
              <a:t>CSS</a:t>
            </a:r>
          </a:p>
          <a:p>
            <a:endParaRPr lang="en-US" dirty="0">
              <a:solidFill>
                <a:schemeClr val="tx1"/>
              </a:solidFill>
            </a:endParaRPr>
          </a:p>
          <a:p>
            <a:r>
              <a:rPr lang="en-US" dirty="0">
                <a:solidFill>
                  <a:schemeClr val="tx1"/>
                </a:solidFill>
              </a:rPr>
              <a:t>JavaScript</a:t>
            </a:r>
          </a:p>
          <a:p>
            <a:pPr marL="0" indent="0">
              <a:buNone/>
            </a:pPr>
            <a:r>
              <a:rPr lang="en-US" dirty="0" smtClean="0">
                <a:solidFill>
                  <a:schemeClr val="tx1"/>
                </a:solidFill>
              </a:rPr>
              <a:t> </a:t>
            </a:r>
            <a:endParaRPr lang="en-US" dirty="0">
              <a:solidFill>
                <a:schemeClr val="tx1"/>
              </a:solidFill>
            </a:endParaRPr>
          </a:p>
          <a:p>
            <a:r>
              <a:rPr lang="en-US" dirty="0">
                <a:solidFill>
                  <a:schemeClr val="tx1"/>
                </a:solidFill>
              </a:rPr>
              <a:t>OOP</a:t>
            </a:r>
          </a:p>
          <a:p>
            <a:pPr marL="0" indent="0">
              <a:buNone/>
            </a:pPr>
            <a:endParaRPr lang="en-US" dirty="0">
              <a:solidFill>
                <a:schemeClr val="tx1"/>
              </a:solidFill>
            </a:endParaRPr>
          </a:p>
          <a:p>
            <a:r>
              <a:rPr lang="en-US" dirty="0">
                <a:solidFill>
                  <a:schemeClr val="tx1"/>
                </a:solidFill>
              </a:rPr>
              <a:t>PHP</a:t>
            </a:r>
          </a:p>
          <a:p>
            <a:pPr marL="0" indent="0">
              <a:buNone/>
            </a:pPr>
            <a:endParaRPr lang="en-US" dirty="0"/>
          </a:p>
          <a:p>
            <a:pPr marL="0" indent="0" algn="just">
              <a:buNone/>
            </a:pPr>
            <a:r>
              <a:rPr lang="en-US" b="1" dirty="0"/>
              <a:t>                                    </a:t>
            </a:r>
            <a:r>
              <a:rPr lang="en-US" b="1" dirty="0" smtClean="0"/>
              <a:t>             </a:t>
            </a:r>
            <a:r>
              <a:rPr lang="en-US" b="1" dirty="0" smtClean="0">
                <a:solidFill>
                  <a:schemeClr val="tx1"/>
                </a:solidFill>
              </a:rPr>
              <a:t>Frameworks</a:t>
            </a:r>
            <a:r>
              <a:rPr lang="en-US" dirty="0" smtClean="0">
                <a:solidFill>
                  <a:schemeClr val="tx1"/>
                </a:solidFill>
              </a:rPr>
              <a:t> </a:t>
            </a:r>
            <a:r>
              <a:rPr lang="en-US" dirty="0">
                <a:solidFill>
                  <a:schemeClr val="tx1"/>
                </a:solidFill>
              </a:rPr>
              <a:t>: </a:t>
            </a:r>
            <a:r>
              <a:rPr lang="en-US" dirty="0" smtClean="0">
                <a:solidFill>
                  <a:schemeClr val="tx1"/>
                </a:solidFill>
              </a:rPr>
              <a:t>LARAVEL, </a:t>
            </a:r>
            <a:r>
              <a:rPr lang="en-US" dirty="0">
                <a:solidFill>
                  <a:schemeClr val="tx1"/>
                </a:solidFill>
              </a:rPr>
              <a:t>Bootstrap</a:t>
            </a:r>
          </a:p>
          <a:p>
            <a:pPr marL="0" indent="0">
              <a:buNone/>
            </a:pPr>
            <a:endParaRPr lang="en-US" dirty="0"/>
          </a:p>
        </p:txBody>
      </p:sp>
      <p:pic>
        <p:nvPicPr>
          <p:cNvPr id="4" name="Picture 3"/>
          <p:cNvPicPr>
            <a:picLocks noChangeAspect="1"/>
          </p:cNvPicPr>
          <p:nvPr/>
        </p:nvPicPr>
        <p:blipFill>
          <a:blip r:embed="rId2"/>
          <a:stretch>
            <a:fillRect/>
          </a:stretch>
        </p:blipFill>
        <p:spPr>
          <a:xfrm>
            <a:off x="4763167" y="2040219"/>
            <a:ext cx="3188484" cy="608567"/>
          </a:xfrm>
          <a:prstGeom prst="rect">
            <a:avLst/>
          </a:prstGeom>
        </p:spPr>
      </p:pic>
      <p:pic>
        <p:nvPicPr>
          <p:cNvPr id="5" name="Picture 4"/>
          <p:cNvPicPr>
            <a:picLocks noChangeAspect="1"/>
          </p:cNvPicPr>
          <p:nvPr/>
        </p:nvPicPr>
        <p:blipFill>
          <a:blip r:embed="rId3"/>
          <a:stretch>
            <a:fillRect/>
          </a:stretch>
        </p:blipFill>
        <p:spPr>
          <a:xfrm>
            <a:off x="4763167" y="2672230"/>
            <a:ext cx="3188484" cy="1700931"/>
          </a:xfrm>
          <a:prstGeom prst="rect">
            <a:avLst/>
          </a:prstGeom>
        </p:spPr>
      </p:pic>
      <p:pic>
        <p:nvPicPr>
          <p:cNvPr id="6" name="Picture 5"/>
          <p:cNvPicPr>
            <a:picLocks noChangeAspect="1"/>
          </p:cNvPicPr>
          <p:nvPr/>
        </p:nvPicPr>
        <p:blipFill>
          <a:blip r:embed="rId4"/>
          <a:stretch>
            <a:fillRect/>
          </a:stretch>
        </p:blipFill>
        <p:spPr>
          <a:xfrm>
            <a:off x="4763167" y="4382441"/>
            <a:ext cx="3188484" cy="1012024"/>
          </a:xfrm>
          <a:prstGeom prst="rect">
            <a:avLst/>
          </a:prstGeom>
        </p:spPr>
      </p:pic>
    </p:spTree>
    <p:extLst>
      <p:ext uri="{BB962C8B-B14F-4D97-AF65-F5344CB8AC3E}">
        <p14:creationId xmlns:p14="http://schemas.microsoft.com/office/powerpoint/2010/main" val="814762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1983" y="609600"/>
            <a:ext cx="7624293" cy="1320800"/>
          </a:xfrm>
        </p:spPr>
        <p:txBody>
          <a:bodyPr>
            <a:normAutofit/>
          </a:bodyPr>
          <a:lstStyle/>
          <a:p>
            <a:pPr algn="ctr"/>
            <a:r>
              <a:rPr lang="en-US" sz="4000" dirty="0" smtClean="0">
                <a:solidFill>
                  <a:srgbClr val="92D050"/>
                </a:solidFill>
                <a:latin typeface="Times New Roman" panose="02020603050405020304" pitchFamily="18" charset="0"/>
                <a:cs typeface="Times New Roman" panose="02020603050405020304" pitchFamily="18" charset="0"/>
              </a:rPr>
              <a:t>Tools that are used:</a:t>
            </a:r>
            <a:endParaRPr lang="en-US" sz="4000" dirty="0">
              <a:solidFill>
                <a:srgbClr val="92D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21982" y="2160589"/>
            <a:ext cx="7624294" cy="3880773"/>
          </a:xfrm>
        </p:spPr>
        <p:txBody>
          <a:bodyPr/>
          <a:lstStyle/>
          <a:p>
            <a:pPr>
              <a:buFont typeface="Wingdings" pitchFamily="2" charset="2"/>
              <a:buChar char="v"/>
            </a:pPr>
            <a:r>
              <a:rPr lang="en-US" dirty="0">
                <a:solidFill>
                  <a:schemeClr val="tx1"/>
                </a:solidFill>
              </a:rPr>
              <a:t>XAMPP</a:t>
            </a:r>
          </a:p>
          <a:p>
            <a:pPr>
              <a:buFont typeface="Wingdings" pitchFamily="2" charset="2"/>
              <a:buChar char="v"/>
            </a:pPr>
            <a:endParaRPr lang="en-US" dirty="0">
              <a:solidFill>
                <a:schemeClr val="tx1"/>
              </a:solidFill>
            </a:endParaRPr>
          </a:p>
          <a:p>
            <a:pPr>
              <a:buFont typeface="Wingdings" pitchFamily="2" charset="2"/>
              <a:buChar char="v"/>
            </a:pPr>
            <a:r>
              <a:rPr lang="en-US" dirty="0">
                <a:solidFill>
                  <a:schemeClr val="tx1"/>
                </a:solidFill>
              </a:rPr>
              <a:t> IDE (Sublime, Visual Studio code)</a:t>
            </a:r>
          </a:p>
          <a:p>
            <a:pPr>
              <a:buFont typeface="Wingdings" pitchFamily="2" charset="2"/>
              <a:buChar char="v"/>
            </a:pPr>
            <a:endParaRPr lang="en-US" dirty="0">
              <a:solidFill>
                <a:schemeClr val="tx1"/>
              </a:solidFill>
            </a:endParaRPr>
          </a:p>
          <a:p>
            <a:pPr>
              <a:buFont typeface="Wingdings" pitchFamily="2" charset="2"/>
              <a:buChar char="v"/>
            </a:pPr>
            <a:r>
              <a:rPr lang="en-US" dirty="0">
                <a:solidFill>
                  <a:schemeClr val="tx1"/>
                </a:solidFill>
              </a:rPr>
              <a:t> Composer</a:t>
            </a:r>
          </a:p>
          <a:p>
            <a:pPr>
              <a:buFont typeface="Wingdings" pitchFamily="2" charset="2"/>
              <a:buChar char="v"/>
            </a:pPr>
            <a:endParaRPr lang="en-US" dirty="0">
              <a:solidFill>
                <a:schemeClr val="tx1"/>
              </a:solidFill>
            </a:endParaRPr>
          </a:p>
          <a:p>
            <a:pPr>
              <a:buFont typeface="Wingdings" pitchFamily="2" charset="2"/>
              <a:buChar char="v"/>
            </a:pPr>
            <a:r>
              <a:rPr lang="en-US" dirty="0">
                <a:solidFill>
                  <a:schemeClr val="tx1"/>
                </a:solidFill>
              </a:rPr>
              <a:t> Web browser</a:t>
            </a:r>
          </a:p>
          <a:p>
            <a:pPr marL="0" indent="0">
              <a:buNone/>
            </a:pPr>
            <a:endParaRPr lang="en-US" dirty="0"/>
          </a:p>
        </p:txBody>
      </p:sp>
      <p:pic>
        <p:nvPicPr>
          <p:cNvPr id="4" name="Picture 3"/>
          <p:cNvPicPr>
            <a:picLocks noChangeAspect="1"/>
          </p:cNvPicPr>
          <p:nvPr/>
        </p:nvPicPr>
        <p:blipFill>
          <a:blip r:embed="rId2"/>
          <a:stretch>
            <a:fillRect/>
          </a:stretch>
        </p:blipFill>
        <p:spPr>
          <a:xfrm>
            <a:off x="6299239" y="2160589"/>
            <a:ext cx="1440963" cy="1197420"/>
          </a:xfrm>
          <a:prstGeom prst="rect">
            <a:avLst/>
          </a:prstGeom>
        </p:spPr>
      </p:pic>
      <p:pic>
        <p:nvPicPr>
          <p:cNvPr id="5" name="Picture 4"/>
          <p:cNvPicPr>
            <a:picLocks noChangeAspect="1"/>
          </p:cNvPicPr>
          <p:nvPr/>
        </p:nvPicPr>
        <p:blipFill>
          <a:blip r:embed="rId3"/>
          <a:stretch>
            <a:fillRect/>
          </a:stretch>
        </p:blipFill>
        <p:spPr>
          <a:xfrm>
            <a:off x="7959144" y="2160589"/>
            <a:ext cx="1323580" cy="1197420"/>
          </a:xfrm>
          <a:prstGeom prst="rect">
            <a:avLst/>
          </a:prstGeom>
        </p:spPr>
      </p:pic>
      <p:pic>
        <p:nvPicPr>
          <p:cNvPr id="6" name="Picture 5"/>
          <p:cNvPicPr>
            <a:picLocks noChangeAspect="1"/>
          </p:cNvPicPr>
          <p:nvPr/>
        </p:nvPicPr>
        <p:blipFill>
          <a:blip r:embed="rId4"/>
          <a:stretch>
            <a:fillRect/>
          </a:stretch>
        </p:blipFill>
        <p:spPr>
          <a:xfrm>
            <a:off x="6299238" y="3704580"/>
            <a:ext cx="1440963" cy="1304148"/>
          </a:xfrm>
          <a:prstGeom prst="rect">
            <a:avLst/>
          </a:prstGeom>
        </p:spPr>
      </p:pic>
      <p:pic>
        <p:nvPicPr>
          <p:cNvPr id="7" name="Picture 6"/>
          <p:cNvPicPr>
            <a:picLocks noChangeAspect="1"/>
          </p:cNvPicPr>
          <p:nvPr/>
        </p:nvPicPr>
        <p:blipFill>
          <a:blip r:embed="rId5"/>
          <a:stretch>
            <a:fillRect/>
          </a:stretch>
        </p:blipFill>
        <p:spPr>
          <a:xfrm>
            <a:off x="8031448" y="3704581"/>
            <a:ext cx="1323580" cy="1304148"/>
          </a:xfrm>
          <a:prstGeom prst="rect">
            <a:avLst/>
          </a:prstGeom>
        </p:spPr>
      </p:pic>
    </p:spTree>
    <p:extLst>
      <p:ext uri="{BB962C8B-B14F-4D97-AF65-F5344CB8AC3E}">
        <p14:creationId xmlns:p14="http://schemas.microsoft.com/office/powerpoint/2010/main" val="3952111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569" y="609600"/>
            <a:ext cx="8316687" cy="1320800"/>
          </a:xfrm>
        </p:spPr>
        <p:txBody>
          <a:bodyPr>
            <a:normAutofit/>
          </a:bodyPr>
          <a:lstStyle/>
          <a:p>
            <a:pPr algn="ctr"/>
            <a:r>
              <a:rPr lang="en-US" dirty="0">
                <a:solidFill>
                  <a:srgbClr val="92D050"/>
                </a:solidFill>
              </a:rPr>
              <a:t>The Objectives And The Challenges of the project :</a:t>
            </a:r>
          </a:p>
        </p:txBody>
      </p:sp>
      <p:sp>
        <p:nvSpPr>
          <p:cNvPr id="3" name="Content Placeholder 2"/>
          <p:cNvSpPr>
            <a:spLocks noGrp="1"/>
          </p:cNvSpPr>
          <p:nvPr>
            <p:ph sz="half" idx="1"/>
          </p:nvPr>
        </p:nvSpPr>
        <p:spPr>
          <a:xfrm>
            <a:off x="1596570" y="2160589"/>
            <a:ext cx="3788230" cy="3880772"/>
          </a:xfrm>
        </p:spPr>
        <p:txBody>
          <a:bodyPr>
            <a:normAutofit fontScale="92500" lnSpcReduction="20000"/>
          </a:bodyPr>
          <a:lstStyle/>
          <a:p>
            <a:pPr marL="0" indent="0">
              <a:buNone/>
            </a:pPr>
            <a:endParaRPr lang="en-US" dirty="0" smtClean="0"/>
          </a:p>
          <a:p>
            <a:pPr marL="0" indent="0" algn="ctr">
              <a:buNone/>
            </a:pPr>
            <a:r>
              <a:rPr lang="en-US" sz="2000" b="1" dirty="0" smtClean="0">
                <a:solidFill>
                  <a:schemeClr val="tx1"/>
                </a:solidFill>
              </a:rPr>
              <a:t>Objectives:</a:t>
            </a:r>
          </a:p>
          <a:p>
            <a:pPr marL="0" indent="0">
              <a:buNone/>
            </a:pPr>
            <a:endParaRPr lang="en-US" dirty="0">
              <a:solidFill>
                <a:schemeClr val="tx1"/>
              </a:solidFill>
            </a:endParaRPr>
          </a:p>
          <a:p>
            <a:pPr>
              <a:buFont typeface="Wingdings" panose="05000000000000000000" pitchFamily="2" charset="2"/>
              <a:buChar char="§"/>
            </a:pPr>
            <a:r>
              <a:rPr lang="en-US" sz="2400" dirty="0">
                <a:solidFill>
                  <a:schemeClr val="tx1"/>
                </a:solidFill>
              </a:rPr>
              <a:t>Provide Website Platform for them.</a:t>
            </a:r>
          </a:p>
          <a:p>
            <a:pPr>
              <a:buFont typeface="Wingdings" panose="05000000000000000000" pitchFamily="2" charset="2"/>
              <a:buChar char="§"/>
            </a:pPr>
            <a:r>
              <a:rPr lang="en-US" sz="2400" dirty="0">
                <a:solidFill>
                  <a:schemeClr val="tx1"/>
                </a:solidFill>
              </a:rPr>
              <a:t>Explore to extract the market demand.</a:t>
            </a:r>
          </a:p>
          <a:p>
            <a:pPr>
              <a:buFont typeface="Wingdings" panose="05000000000000000000" pitchFamily="2" charset="2"/>
              <a:buChar char="§"/>
            </a:pPr>
            <a:r>
              <a:rPr lang="en-US" sz="2400" dirty="0">
                <a:solidFill>
                  <a:schemeClr val="tx1"/>
                </a:solidFill>
              </a:rPr>
              <a:t>Designing and developing the website.</a:t>
            </a:r>
          </a:p>
          <a:p>
            <a:pPr>
              <a:buFont typeface="Wingdings" panose="05000000000000000000" pitchFamily="2" charset="2"/>
              <a:buChar char="§"/>
            </a:pPr>
            <a:r>
              <a:rPr lang="en-US" sz="2400" dirty="0">
                <a:solidFill>
                  <a:schemeClr val="tx1"/>
                </a:solidFill>
              </a:rPr>
              <a:t>Improving my soft skills</a:t>
            </a:r>
          </a:p>
          <a:p>
            <a:pPr marL="45720" indent="0">
              <a:buNone/>
            </a:pPr>
            <a:endParaRPr lang="en-US" sz="2400" dirty="0" smtClean="0">
              <a:solidFill>
                <a:schemeClr val="tx1"/>
              </a:solidFill>
            </a:endParaRPr>
          </a:p>
          <a:p>
            <a:pPr marL="0" indent="0">
              <a:buNone/>
            </a:pPr>
            <a:endParaRPr lang="en-US" dirty="0"/>
          </a:p>
        </p:txBody>
      </p:sp>
      <p:sp>
        <p:nvSpPr>
          <p:cNvPr id="4" name="Content Placeholder 3"/>
          <p:cNvSpPr>
            <a:spLocks noGrp="1"/>
          </p:cNvSpPr>
          <p:nvPr>
            <p:ph sz="half" idx="2"/>
          </p:nvPr>
        </p:nvSpPr>
        <p:spPr>
          <a:xfrm>
            <a:off x="5863771" y="2160589"/>
            <a:ext cx="4049485" cy="3880773"/>
          </a:xfrm>
        </p:spPr>
        <p:txBody>
          <a:bodyPr>
            <a:normAutofit fontScale="92500" lnSpcReduction="20000"/>
          </a:bodyPr>
          <a:lstStyle/>
          <a:p>
            <a:pPr marL="0" indent="0">
              <a:buNone/>
            </a:pPr>
            <a:endParaRPr lang="en-US" dirty="0" smtClean="0"/>
          </a:p>
          <a:p>
            <a:pPr marL="0" indent="0" algn="ctr">
              <a:buNone/>
            </a:pPr>
            <a:r>
              <a:rPr lang="en-US" sz="2000" b="1" dirty="0" smtClean="0">
                <a:solidFill>
                  <a:schemeClr val="tx1"/>
                </a:solidFill>
              </a:rPr>
              <a:t>Challenges:</a:t>
            </a:r>
          </a:p>
          <a:p>
            <a:pPr marL="0" indent="0">
              <a:buNone/>
            </a:pPr>
            <a:endParaRPr lang="en-US" dirty="0">
              <a:solidFill>
                <a:schemeClr val="tx1"/>
              </a:solidFill>
            </a:endParaRPr>
          </a:p>
          <a:p>
            <a:pPr>
              <a:buFont typeface="Wingdings" panose="05000000000000000000" pitchFamily="2" charset="2"/>
              <a:buChar char="§"/>
            </a:pPr>
            <a:r>
              <a:rPr lang="en-US" sz="2400" dirty="0">
                <a:solidFill>
                  <a:schemeClr val="tx1"/>
                </a:solidFill>
              </a:rPr>
              <a:t>How to use and build Full Stack Website using  popular framework (</a:t>
            </a:r>
            <a:r>
              <a:rPr lang="en-US" sz="2400" dirty="0" smtClean="0">
                <a:solidFill>
                  <a:schemeClr val="tx1"/>
                </a:solidFill>
              </a:rPr>
              <a:t>LARAVEL).</a:t>
            </a:r>
            <a:endParaRPr lang="en-US" sz="2400" dirty="0">
              <a:solidFill>
                <a:schemeClr val="tx1"/>
              </a:solidFill>
            </a:endParaRPr>
          </a:p>
          <a:p>
            <a:pPr>
              <a:buFont typeface="Wingdings" panose="05000000000000000000" pitchFamily="2" charset="2"/>
              <a:buChar char="§"/>
            </a:pPr>
            <a:r>
              <a:rPr lang="en-US" sz="2400" dirty="0" smtClean="0">
                <a:solidFill>
                  <a:schemeClr val="tx1"/>
                </a:solidFill>
              </a:rPr>
              <a:t>How </a:t>
            </a:r>
            <a:r>
              <a:rPr lang="en-US" sz="2400" dirty="0">
                <a:solidFill>
                  <a:schemeClr val="tx1"/>
                </a:solidFill>
              </a:rPr>
              <a:t>to make Responsive </a:t>
            </a:r>
            <a:r>
              <a:rPr lang="en-US" sz="2400" dirty="0" smtClean="0">
                <a:solidFill>
                  <a:schemeClr val="tx1"/>
                </a:solidFill>
              </a:rPr>
              <a:t>  Website</a:t>
            </a:r>
            <a:r>
              <a:rPr lang="en-US" sz="2400" dirty="0">
                <a:solidFill>
                  <a:schemeClr val="tx1"/>
                </a:solidFill>
              </a:rPr>
              <a:t>.</a:t>
            </a:r>
          </a:p>
          <a:p>
            <a:pPr>
              <a:buFont typeface="Wingdings" panose="05000000000000000000" pitchFamily="2" charset="2"/>
              <a:buChar char="§"/>
            </a:pPr>
            <a:r>
              <a:rPr lang="en-US" sz="2400" dirty="0">
                <a:solidFill>
                  <a:schemeClr val="tx1"/>
                </a:solidFill>
              </a:rPr>
              <a:t>Suggest new product </a:t>
            </a:r>
            <a:r>
              <a:rPr lang="en-US" sz="2400" dirty="0" smtClean="0">
                <a:solidFill>
                  <a:schemeClr val="tx1"/>
                </a:solidFill>
              </a:rPr>
              <a:t>ideas</a:t>
            </a:r>
          </a:p>
          <a:p>
            <a:pPr>
              <a:buFont typeface="Wingdings" panose="05000000000000000000" pitchFamily="2" charset="2"/>
              <a:buChar char="§"/>
            </a:pPr>
            <a:r>
              <a:rPr lang="en-US" sz="2400" dirty="0" smtClean="0">
                <a:solidFill>
                  <a:schemeClr val="tx1"/>
                </a:solidFill>
              </a:rPr>
              <a:t>Database </a:t>
            </a:r>
            <a:r>
              <a:rPr lang="en-US" sz="2400" dirty="0">
                <a:solidFill>
                  <a:schemeClr val="tx1"/>
                </a:solidFill>
              </a:rPr>
              <a:t>connection ( Back-end Work).</a:t>
            </a:r>
          </a:p>
          <a:p>
            <a:pPr marL="0" indent="0">
              <a:buNone/>
            </a:pPr>
            <a:endParaRPr lang="en-US" dirty="0"/>
          </a:p>
        </p:txBody>
      </p:sp>
    </p:spTree>
    <p:extLst>
      <p:ext uri="{BB962C8B-B14F-4D97-AF65-F5344CB8AC3E}">
        <p14:creationId xmlns:p14="http://schemas.microsoft.com/office/powerpoint/2010/main" val="3787183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651" y="354842"/>
            <a:ext cx="9583977" cy="832513"/>
          </a:xfrm>
        </p:spPr>
        <p:txBody>
          <a:bodyPr>
            <a:normAutofit fontScale="90000"/>
          </a:bodyPr>
          <a:lstStyle/>
          <a:p>
            <a:pPr algn="ctr"/>
            <a:r>
              <a:rPr lang="en-US" dirty="0">
                <a:solidFill>
                  <a:srgbClr val="92D050"/>
                </a:solidFill>
              </a:rPr>
              <a:t>A Short Description About The Framework</a:t>
            </a:r>
          </a:p>
        </p:txBody>
      </p:sp>
      <p:sp>
        <p:nvSpPr>
          <p:cNvPr id="3" name="Content Placeholder 2"/>
          <p:cNvSpPr>
            <a:spLocks noGrp="1"/>
          </p:cNvSpPr>
          <p:nvPr>
            <p:ph idx="1"/>
          </p:nvPr>
        </p:nvSpPr>
        <p:spPr>
          <a:xfrm>
            <a:off x="1320801" y="1465943"/>
            <a:ext cx="9477828" cy="5112278"/>
          </a:xfrm>
        </p:spPr>
        <p:txBody>
          <a:bodyPr>
            <a:normAutofit fontScale="92500" lnSpcReduction="20000"/>
          </a:bodyPr>
          <a:lstStyle/>
          <a:p>
            <a:pPr marL="0" indent="0" algn="ctr">
              <a:buNone/>
            </a:pPr>
            <a:r>
              <a:rPr lang="en-US" sz="3200" dirty="0">
                <a:solidFill>
                  <a:schemeClr val="tx1"/>
                </a:solidFill>
              </a:rPr>
              <a:t>What is </a:t>
            </a:r>
            <a:r>
              <a:rPr lang="en-US" sz="3200" dirty="0" smtClean="0">
                <a:solidFill>
                  <a:schemeClr val="tx1"/>
                </a:solidFill>
              </a:rPr>
              <a:t>LARAVEL </a:t>
            </a:r>
            <a:r>
              <a:rPr lang="en-US" sz="3200" dirty="0">
                <a:solidFill>
                  <a:schemeClr val="tx1"/>
                </a:solidFill>
              </a:rPr>
              <a:t>And why </a:t>
            </a:r>
            <a:r>
              <a:rPr lang="en-US" sz="3200" dirty="0" smtClean="0">
                <a:solidFill>
                  <a:schemeClr val="tx1"/>
                </a:solidFill>
              </a:rPr>
              <a:t>LARAVEL </a:t>
            </a:r>
            <a:r>
              <a:rPr lang="en-US" sz="3200" dirty="0">
                <a:solidFill>
                  <a:schemeClr val="tx1"/>
                </a:solidFill>
              </a:rPr>
              <a:t>?</a:t>
            </a:r>
          </a:p>
          <a:p>
            <a:pPr marL="0" indent="0">
              <a:lnSpc>
                <a:spcPct val="150000"/>
              </a:lnSpc>
              <a:buNone/>
            </a:pPr>
            <a:r>
              <a:rPr lang="en-US" dirty="0" smtClean="0">
                <a:solidFill>
                  <a:schemeClr val="tx1"/>
                </a:solidFill>
              </a:rPr>
              <a:t>LARAVEL</a:t>
            </a:r>
            <a:r>
              <a:rPr lang="en-US" dirty="0">
                <a:solidFill>
                  <a:schemeClr val="tx1"/>
                </a:solidFill>
              </a:rPr>
              <a:t> is an open-source PHP framework designed to make developing web apps easier and faster through built-in features. It has A complete authentication system. A portable, virtual development environment and Object-relational mapping. I use </a:t>
            </a:r>
            <a:r>
              <a:rPr lang="en-US" dirty="0" smtClean="0">
                <a:solidFill>
                  <a:schemeClr val="tx1"/>
                </a:solidFill>
              </a:rPr>
              <a:t>LARAVEL </a:t>
            </a:r>
            <a:r>
              <a:rPr lang="en-US" dirty="0">
                <a:solidFill>
                  <a:schemeClr val="tx1"/>
                </a:solidFill>
              </a:rPr>
              <a:t>because:</a:t>
            </a:r>
            <a:endParaRPr lang="en-US" sz="3200" dirty="0">
              <a:solidFill>
                <a:schemeClr val="tx1"/>
              </a:solidFill>
            </a:endParaRPr>
          </a:p>
          <a:p>
            <a:pPr>
              <a:lnSpc>
                <a:spcPct val="150000"/>
              </a:lnSpc>
              <a:buFont typeface="Wingdings" panose="05000000000000000000" pitchFamily="2" charset="2"/>
              <a:buChar char="Ø"/>
            </a:pPr>
            <a:r>
              <a:rPr lang="en-US" sz="2100" dirty="0" smtClean="0">
                <a:solidFill>
                  <a:schemeClr val="tx1"/>
                </a:solidFill>
              </a:rPr>
              <a:t>LARAVEL </a:t>
            </a:r>
            <a:r>
              <a:rPr lang="en-US" sz="2100" dirty="0">
                <a:solidFill>
                  <a:schemeClr val="tx1"/>
                </a:solidFill>
              </a:rPr>
              <a:t>takes care of the security within its framework,</a:t>
            </a:r>
          </a:p>
          <a:p>
            <a:pPr>
              <a:buFont typeface="Wingdings" panose="05000000000000000000" pitchFamily="2" charset="2"/>
              <a:buChar char="Ø"/>
            </a:pPr>
            <a:endParaRPr lang="en-US" sz="2100" dirty="0">
              <a:solidFill>
                <a:schemeClr val="tx1"/>
              </a:solidFill>
            </a:endParaRPr>
          </a:p>
          <a:p>
            <a:pPr>
              <a:buFont typeface="Wingdings" panose="05000000000000000000" pitchFamily="2" charset="2"/>
              <a:buChar char="Ø"/>
            </a:pPr>
            <a:r>
              <a:rPr lang="en-US" sz="2100" dirty="0" smtClean="0">
                <a:solidFill>
                  <a:schemeClr val="tx1"/>
                </a:solidFill>
              </a:rPr>
              <a:t>LARAVEL makes Authentication very simple.</a:t>
            </a:r>
            <a:endParaRPr lang="en-US" sz="2100" dirty="0">
              <a:solidFill>
                <a:schemeClr val="tx1"/>
              </a:solidFill>
            </a:endParaRPr>
          </a:p>
          <a:p>
            <a:pPr>
              <a:buFont typeface="Wingdings" panose="05000000000000000000" pitchFamily="2" charset="2"/>
              <a:buChar char="Ø"/>
            </a:pPr>
            <a:endParaRPr lang="en-US" sz="2100" dirty="0">
              <a:solidFill>
                <a:schemeClr val="tx1"/>
              </a:solidFill>
            </a:endParaRPr>
          </a:p>
          <a:p>
            <a:pPr>
              <a:buFont typeface="Wingdings" panose="05000000000000000000" pitchFamily="2" charset="2"/>
              <a:buChar char="Ø"/>
            </a:pPr>
            <a:r>
              <a:rPr lang="en-US" sz="2100" dirty="0" smtClean="0">
                <a:solidFill>
                  <a:schemeClr val="tx1"/>
                </a:solidFill>
              </a:rPr>
              <a:t>It is fast and it has automated testing facilities. </a:t>
            </a:r>
            <a:endParaRPr lang="en-US" sz="2100" dirty="0">
              <a:solidFill>
                <a:schemeClr val="tx1"/>
              </a:solidFill>
            </a:endParaRPr>
          </a:p>
          <a:p>
            <a:pPr marL="0" indent="0">
              <a:buNone/>
            </a:pPr>
            <a:endParaRPr lang="en-US" sz="2100" dirty="0">
              <a:solidFill>
                <a:schemeClr val="tx1"/>
              </a:solidFill>
            </a:endParaRPr>
          </a:p>
          <a:p>
            <a:pPr>
              <a:buFont typeface="Wingdings" panose="05000000000000000000" pitchFamily="2" charset="2"/>
              <a:buChar char="Ø"/>
            </a:pPr>
            <a:r>
              <a:rPr lang="en-US" sz="2100" dirty="0">
                <a:solidFill>
                  <a:schemeClr val="tx1"/>
                </a:solidFill>
              </a:rPr>
              <a:t>Clean documentation and Model View Controller (MVC) support</a:t>
            </a:r>
            <a:endParaRPr lang="en-US" dirty="0">
              <a:solidFill>
                <a:schemeClr val="tx1"/>
              </a:solidFill>
            </a:endParaRPr>
          </a:p>
        </p:txBody>
      </p:sp>
    </p:spTree>
    <p:extLst>
      <p:ext uri="{BB962C8B-B14F-4D97-AF65-F5344CB8AC3E}">
        <p14:creationId xmlns:p14="http://schemas.microsoft.com/office/powerpoint/2010/main" val="3442289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763" y="395785"/>
            <a:ext cx="9962867" cy="681359"/>
          </a:xfrm>
        </p:spPr>
        <p:txBody>
          <a:bodyPr>
            <a:normAutofit fontScale="90000"/>
          </a:bodyPr>
          <a:lstStyle/>
          <a:p>
            <a:pPr algn="ctr"/>
            <a:r>
              <a:rPr lang="en-US" dirty="0" smtClean="0">
                <a:solidFill>
                  <a:srgbClr val="92D050"/>
                </a:solidFill>
              </a:rPr>
              <a:t>MVC </a:t>
            </a:r>
            <a:r>
              <a:rPr lang="en-US" dirty="0">
                <a:solidFill>
                  <a:srgbClr val="92D050"/>
                </a:solidFill>
              </a:rPr>
              <a:t>Pattern Implementation in </a:t>
            </a:r>
            <a:r>
              <a:rPr lang="en-US" dirty="0" smtClean="0">
                <a:solidFill>
                  <a:srgbClr val="92D050"/>
                </a:solidFill>
              </a:rPr>
              <a:t>LARAVEL:</a:t>
            </a:r>
            <a:endParaRPr lang="en-US" dirty="0">
              <a:solidFill>
                <a:srgbClr val="92D050"/>
              </a:solidFill>
            </a:endParaRPr>
          </a:p>
        </p:txBody>
      </p:sp>
      <p:sp>
        <p:nvSpPr>
          <p:cNvPr id="3" name="Content Placeholder 2"/>
          <p:cNvSpPr>
            <a:spLocks noGrp="1"/>
          </p:cNvSpPr>
          <p:nvPr>
            <p:ph idx="1"/>
          </p:nvPr>
        </p:nvSpPr>
        <p:spPr>
          <a:xfrm>
            <a:off x="627797" y="1077145"/>
            <a:ext cx="11564202" cy="5473780"/>
          </a:xfrm>
        </p:spPr>
        <p:txBody>
          <a:bodyPr>
            <a:normAutofit fontScale="62500" lnSpcReduction="20000"/>
          </a:bodyPr>
          <a:lstStyle/>
          <a:p>
            <a:pPr marL="0" indent="0">
              <a:buNone/>
            </a:pPr>
            <a:endParaRPr lang="en-US" sz="2200" dirty="0" smtClean="0"/>
          </a:p>
          <a:p>
            <a:pPr marL="0" indent="0">
              <a:buNone/>
            </a:pPr>
            <a:r>
              <a:rPr lang="en-US" sz="2200" dirty="0" smtClean="0">
                <a:solidFill>
                  <a:schemeClr val="tx1"/>
                </a:solidFill>
              </a:rPr>
              <a:t>It </a:t>
            </a:r>
            <a:r>
              <a:rPr lang="en-US" sz="2200" dirty="0">
                <a:solidFill>
                  <a:schemeClr val="tx1"/>
                </a:solidFill>
              </a:rPr>
              <a:t>separates the application into three parts: the model, the view, and the </a:t>
            </a:r>
            <a:endParaRPr lang="en-US" sz="2200" dirty="0" smtClean="0">
              <a:solidFill>
                <a:schemeClr val="tx1"/>
              </a:solidFill>
            </a:endParaRPr>
          </a:p>
          <a:p>
            <a:pPr marL="0" indent="0">
              <a:buNone/>
            </a:pPr>
            <a:r>
              <a:rPr lang="en-US" sz="2200" dirty="0" smtClean="0">
                <a:solidFill>
                  <a:schemeClr val="tx1"/>
                </a:solidFill>
              </a:rPr>
              <a:t>controller. They Are shortly describe:</a:t>
            </a:r>
            <a:endParaRPr lang="en-US" sz="2200" dirty="0">
              <a:solidFill>
                <a:schemeClr val="tx1"/>
              </a:solidFill>
            </a:endParaRPr>
          </a:p>
          <a:p>
            <a:pPr marL="0" indent="0">
              <a:lnSpc>
                <a:spcPct val="150000"/>
              </a:lnSpc>
              <a:buNone/>
            </a:pPr>
            <a:r>
              <a:rPr lang="en-US" u="sng" dirty="0" smtClean="0">
                <a:solidFill>
                  <a:schemeClr val="tx1"/>
                </a:solidFill>
              </a:rPr>
              <a:t>Models</a:t>
            </a:r>
            <a:r>
              <a:rPr lang="en-US" u="sng" dirty="0">
                <a:solidFill>
                  <a:schemeClr val="tx1"/>
                </a:solidFill>
              </a:rPr>
              <a:t>: </a:t>
            </a:r>
            <a:r>
              <a:rPr lang="en-US" dirty="0">
                <a:solidFill>
                  <a:schemeClr val="tx1"/>
                </a:solidFill>
              </a:rPr>
              <a:t>A model is data used by a program. This may be a database,</a:t>
            </a:r>
          </a:p>
          <a:p>
            <a:pPr marL="0" indent="0">
              <a:lnSpc>
                <a:spcPct val="150000"/>
              </a:lnSpc>
              <a:buNone/>
            </a:pPr>
            <a:r>
              <a:rPr lang="en-US" dirty="0" smtClean="0">
                <a:solidFill>
                  <a:schemeClr val="tx1"/>
                </a:solidFill>
              </a:rPr>
              <a:t>file </a:t>
            </a:r>
            <a:r>
              <a:rPr lang="en-US" dirty="0">
                <a:solidFill>
                  <a:schemeClr val="tx1"/>
                </a:solidFill>
              </a:rPr>
              <a:t>or a simple object. It is usually a class with properties that </a:t>
            </a:r>
            <a:r>
              <a:rPr lang="en-US" dirty="0" smtClean="0">
                <a:solidFill>
                  <a:schemeClr val="tx1"/>
                </a:solidFill>
              </a:rPr>
              <a:t>match      </a:t>
            </a:r>
            <a:endParaRPr lang="en-US" dirty="0">
              <a:solidFill>
                <a:schemeClr val="tx1"/>
              </a:solidFill>
            </a:endParaRPr>
          </a:p>
          <a:p>
            <a:pPr marL="0" indent="0">
              <a:lnSpc>
                <a:spcPct val="150000"/>
              </a:lnSpc>
              <a:buNone/>
            </a:pPr>
            <a:r>
              <a:rPr lang="en-US" dirty="0" smtClean="0">
                <a:solidFill>
                  <a:schemeClr val="tx1"/>
                </a:solidFill>
              </a:rPr>
              <a:t>the </a:t>
            </a:r>
            <a:r>
              <a:rPr lang="en-US" dirty="0">
                <a:solidFill>
                  <a:schemeClr val="tx1"/>
                </a:solidFill>
              </a:rPr>
              <a:t>columns in the database.</a:t>
            </a:r>
          </a:p>
          <a:p>
            <a:pPr marL="0" indent="0">
              <a:lnSpc>
                <a:spcPct val="150000"/>
              </a:lnSpc>
              <a:buNone/>
            </a:pPr>
            <a:r>
              <a:rPr lang="en-US" u="sng" dirty="0" smtClean="0">
                <a:solidFill>
                  <a:schemeClr val="tx1"/>
                </a:solidFill>
              </a:rPr>
              <a:t>Views</a:t>
            </a:r>
            <a:r>
              <a:rPr lang="en-US" u="sng" dirty="0">
                <a:solidFill>
                  <a:schemeClr val="tx1"/>
                </a:solidFill>
              </a:rPr>
              <a:t>: </a:t>
            </a:r>
            <a:r>
              <a:rPr lang="en-US" dirty="0">
                <a:solidFill>
                  <a:schemeClr val="tx1"/>
                </a:solidFill>
              </a:rPr>
              <a:t>A view is the means of displaying objects within an application. </a:t>
            </a:r>
          </a:p>
          <a:p>
            <a:pPr marL="0" indent="0">
              <a:lnSpc>
                <a:spcPct val="150000"/>
              </a:lnSpc>
              <a:buNone/>
            </a:pPr>
            <a:r>
              <a:rPr lang="en-US" dirty="0" smtClean="0">
                <a:solidFill>
                  <a:schemeClr val="tx1"/>
                </a:solidFill>
              </a:rPr>
              <a:t> Examples </a:t>
            </a:r>
            <a:r>
              <a:rPr lang="en-US" dirty="0">
                <a:solidFill>
                  <a:schemeClr val="tx1"/>
                </a:solidFill>
              </a:rPr>
              <a:t>include displaying a window or buttons or text within a </a:t>
            </a:r>
            <a:endParaRPr lang="en-US" dirty="0" smtClean="0">
              <a:solidFill>
                <a:schemeClr val="tx1"/>
              </a:solidFill>
            </a:endParaRPr>
          </a:p>
          <a:p>
            <a:pPr marL="0" indent="0">
              <a:lnSpc>
                <a:spcPct val="150000"/>
              </a:lnSpc>
              <a:buNone/>
            </a:pPr>
            <a:r>
              <a:rPr lang="en-US" dirty="0" smtClean="0">
                <a:solidFill>
                  <a:schemeClr val="tx1"/>
                </a:solidFill>
              </a:rPr>
              <a:t> window. It includes anything that the user can see. creating the projects</a:t>
            </a:r>
          </a:p>
          <a:p>
            <a:pPr marL="0" indent="0">
              <a:lnSpc>
                <a:spcPct val="150000"/>
              </a:lnSpc>
              <a:buNone/>
            </a:pPr>
            <a:r>
              <a:rPr lang="en-US" dirty="0" smtClean="0">
                <a:solidFill>
                  <a:schemeClr val="tx1"/>
                </a:solidFill>
              </a:rPr>
              <a:t> views. All </a:t>
            </a:r>
            <a:r>
              <a:rPr lang="en-US" dirty="0">
                <a:solidFill>
                  <a:schemeClr val="tx1"/>
                </a:solidFill>
              </a:rPr>
              <a:t>the views are stored in the resources/views directory.</a:t>
            </a:r>
          </a:p>
          <a:p>
            <a:pPr marL="0" indent="0">
              <a:lnSpc>
                <a:spcPct val="150000"/>
              </a:lnSpc>
              <a:buNone/>
            </a:pPr>
            <a:r>
              <a:rPr lang="en-US" u="sng" dirty="0">
                <a:solidFill>
                  <a:schemeClr val="tx1"/>
                </a:solidFill>
              </a:rPr>
              <a:t>Controllers:</a:t>
            </a:r>
            <a:r>
              <a:rPr lang="en-US" dirty="0">
                <a:solidFill>
                  <a:schemeClr val="tx1"/>
                </a:solidFill>
              </a:rPr>
              <a:t> A controller updates both models and views. It accepts input and performs </a:t>
            </a:r>
            <a:r>
              <a:rPr lang="en-US" dirty="0" smtClean="0">
                <a:solidFill>
                  <a:schemeClr val="tx1"/>
                </a:solidFill>
              </a:rPr>
              <a:t>the</a:t>
            </a:r>
          </a:p>
          <a:p>
            <a:pPr marL="0" indent="0">
              <a:lnSpc>
                <a:spcPct val="150000"/>
              </a:lnSpc>
              <a:buNone/>
            </a:pPr>
            <a:r>
              <a:rPr lang="en-US" dirty="0" smtClean="0">
                <a:solidFill>
                  <a:schemeClr val="tx1"/>
                </a:solidFill>
              </a:rPr>
              <a:t> </a:t>
            </a:r>
            <a:r>
              <a:rPr lang="en-US" dirty="0">
                <a:solidFill>
                  <a:schemeClr val="tx1"/>
                </a:solidFill>
              </a:rPr>
              <a:t>corresponding update. a controller can update a model . By changing the attributes of a </a:t>
            </a:r>
            <a:endParaRPr lang="en-US" dirty="0" smtClean="0">
              <a:solidFill>
                <a:schemeClr val="tx1"/>
              </a:solidFill>
            </a:endParaRPr>
          </a:p>
          <a:p>
            <a:pPr marL="0" indent="0">
              <a:lnSpc>
                <a:spcPct val="150000"/>
              </a:lnSpc>
              <a:buNone/>
            </a:pPr>
            <a:r>
              <a:rPr lang="en-US" dirty="0" smtClean="0">
                <a:solidFill>
                  <a:schemeClr val="tx1"/>
                </a:solidFill>
              </a:rPr>
              <a:t>character </a:t>
            </a:r>
            <a:r>
              <a:rPr lang="en-US" dirty="0">
                <a:solidFill>
                  <a:schemeClr val="tx1"/>
                </a:solidFill>
              </a:rPr>
              <a:t>in a video game.</a:t>
            </a:r>
          </a:p>
          <a:p>
            <a:pPr marL="0" indent="0">
              <a:buNone/>
            </a:pPr>
            <a:endParaRPr lang="en-US" dirty="0"/>
          </a:p>
        </p:txBody>
      </p:sp>
      <p:pic>
        <p:nvPicPr>
          <p:cNvPr id="4" name="Picture 3"/>
          <p:cNvPicPr>
            <a:picLocks noChangeAspect="1"/>
          </p:cNvPicPr>
          <p:nvPr/>
        </p:nvPicPr>
        <p:blipFill>
          <a:blip r:embed="rId2"/>
          <a:stretch>
            <a:fillRect/>
          </a:stretch>
        </p:blipFill>
        <p:spPr>
          <a:xfrm>
            <a:off x="6701050" y="1426733"/>
            <a:ext cx="4653887" cy="3628570"/>
          </a:xfrm>
          <a:prstGeom prst="rect">
            <a:avLst/>
          </a:prstGeom>
        </p:spPr>
      </p:pic>
    </p:spTree>
    <p:extLst>
      <p:ext uri="{BB962C8B-B14F-4D97-AF65-F5344CB8AC3E}">
        <p14:creationId xmlns:p14="http://schemas.microsoft.com/office/powerpoint/2010/main" val="4106605663"/>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1599</TotalTime>
  <Words>650</Words>
  <Application>Microsoft Office PowerPoint</Application>
  <PresentationFormat>Widescreen</PresentationFormat>
  <Paragraphs>142</Paragraphs>
  <Slides>35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Corbel</vt:lpstr>
      <vt:lpstr>Times New Roman</vt:lpstr>
      <vt:lpstr>Wingdings</vt:lpstr>
      <vt:lpstr>Basis</vt:lpstr>
      <vt:lpstr>CSE-499(Final Defense) Presentation Slides</vt:lpstr>
      <vt:lpstr>Company Profile</vt:lpstr>
      <vt:lpstr>Working Period And Position </vt:lpstr>
      <vt:lpstr>  The name of my web-development project is Food Lover. </vt:lpstr>
      <vt:lpstr>  PREREQUIREMENTS</vt:lpstr>
      <vt:lpstr>Tools that are used:</vt:lpstr>
      <vt:lpstr>The Objectives And The Challenges of the project :</vt:lpstr>
      <vt:lpstr>A Short Description About The Framework</vt:lpstr>
      <vt:lpstr>MVC Pattern Implementation in LARAVEL:</vt:lpstr>
      <vt:lpstr> Comparison of LARAVEL</vt:lpstr>
      <vt:lpstr>       Implemented Work:</vt:lpstr>
      <vt:lpstr>Implemented Work cont'd</vt:lpstr>
      <vt:lpstr>Implemented Work cont'd</vt:lpstr>
      <vt:lpstr>PowerPoint Presentation</vt:lpstr>
      <vt:lpstr>Implemented Work cont'd</vt:lpstr>
      <vt:lpstr>Implemented Work cont'd</vt:lpstr>
      <vt:lpstr>Implemented Work cont'd</vt:lpstr>
      <vt:lpstr>Implemented Work cont'd</vt:lpstr>
      <vt:lpstr> Find In Google Maps</vt:lpstr>
      <vt:lpstr>Social Media connection of Food Lover:</vt:lpstr>
      <vt:lpstr>Implemented Work cont'd</vt:lpstr>
      <vt:lpstr>Implemented Work cont'd</vt:lpstr>
      <vt:lpstr>Implemented Work cont'd</vt:lpstr>
      <vt:lpstr>PowerPoint Presentation</vt:lpstr>
      <vt:lpstr>PowerPoint Presentation</vt:lpstr>
      <vt:lpstr>PowerPoint Presentation</vt:lpstr>
      <vt:lpstr>PowerPoint Presentation</vt:lpstr>
      <vt:lpstr>Implemented Work cont'd</vt:lpstr>
      <vt:lpstr>Implemented Work cont'd</vt:lpstr>
      <vt:lpstr>Implemented Work cont'd</vt:lpstr>
      <vt:lpstr>Implemented Work cont'd</vt:lpstr>
      <vt:lpstr>Implemented Work cont'd</vt:lpstr>
      <vt:lpstr>Implemented Work cont'd</vt:lpstr>
      <vt:lpstr> Implemented Work cont'd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181</cp:revision>
  <dcterms:created xsi:type="dcterms:W3CDTF">2020-04-10T11:01:38Z</dcterms:created>
  <dcterms:modified xsi:type="dcterms:W3CDTF">2020-06-02T17:19:39Z</dcterms:modified>
</cp:coreProperties>
</file>